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x="18288000" cy="10287000"/>
  <p:notesSz cx="6858000" cy="9144000"/>
  <p:embeddedFontLst>
    <p:embeddedFont>
      <p:font typeface="Open Sauce Bold" charset="1" panose="00000800000000000000"/>
      <p:regular r:id="rId45"/>
    </p:embeddedFont>
    <p:embeddedFont>
      <p:font typeface="Arial Italics" charset="1" panose="020B0502020202090204"/>
      <p:regular r:id="rId46"/>
    </p:embeddedFont>
    <p:embeddedFont>
      <p:font typeface="Arial Bold" charset="1" panose="020B0802020202020204"/>
      <p:regular r:id="rId47"/>
    </p:embeddedFont>
    <p:embeddedFont>
      <p:font typeface="Arial" charset="1" panose="020B0502020202020204"/>
      <p:regular r:id="rId48"/>
    </p:embeddedFont>
    <p:embeddedFont>
      <p:font typeface="Roboto" charset="1" panose="02000000000000000000"/>
      <p:regular r:id="rId49"/>
    </p:embeddedFont>
    <p:embeddedFont>
      <p:font typeface="Roboto Bold" charset="1" panose="0200000000000000000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15.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 Id="rId5" Target="../media/image20.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 Id="rId5" Target="../media/image23.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29.jpe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ailto:example@lemonjar.edu.my" TargetMode="External" Type="http://schemas.openxmlformats.org/officeDocument/2006/relationships/hyperlink"/></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41.png" Type="http://schemas.openxmlformats.org/officeDocument/2006/relationships/image"/><Relationship Id="rId4" Target="../media/image42.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44.png" Type="http://schemas.openxmlformats.org/officeDocument/2006/relationships/image"/><Relationship Id="rId4" Target="../media/image45.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 Id="rId3" Target="../media/image47.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49.png" Type="http://schemas.openxmlformats.org/officeDocument/2006/relationships/image"/><Relationship Id="rId4" Target="../media/image50.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png" Type="http://schemas.openxmlformats.org/officeDocument/2006/relationships/image"/><Relationship Id="rId3" Target="../media/image52.png" Type="http://schemas.openxmlformats.org/officeDocument/2006/relationships/image"/><Relationship Id="rId4" Target="../media/image53.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6.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png" Type="http://schemas.openxmlformats.org/officeDocument/2006/relationships/image"/><Relationship Id="rId3" Target="../media/image58.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png" Type="http://schemas.openxmlformats.org/officeDocument/2006/relationships/image"/><Relationship Id="rId3" Target="../media/image60.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2.png" Type="http://schemas.openxmlformats.org/officeDocument/2006/relationships/image"/><Relationship Id="rId3" Target="../media/image63.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4.png" Type="http://schemas.openxmlformats.org/officeDocument/2006/relationships/image"/><Relationship Id="rId3" Target="../media/image65.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6.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8.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png" Type="http://schemas.openxmlformats.org/officeDocument/2006/relationships/image"/><Relationship Id="rId3" Target="../media/image70.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jpeg" Type="http://schemas.openxmlformats.org/officeDocument/2006/relationships/image"/><Relationship Id="rId3" Target="../media/image72.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1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4F54D3"/>
        </a:solidFill>
      </p:bgPr>
    </p:bg>
    <p:spTree>
      <p:nvGrpSpPr>
        <p:cNvPr id="1" name=""/>
        <p:cNvGrpSpPr/>
        <p:nvPr/>
      </p:nvGrpSpPr>
      <p:grpSpPr>
        <a:xfrm>
          <a:off x="0" y="0"/>
          <a:ext cx="0" cy="0"/>
          <a:chOff x="0" y="0"/>
          <a:chExt cx="0" cy="0"/>
        </a:xfrm>
      </p:grpSpPr>
      <p:sp>
        <p:nvSpPr>
          <p:cNvPr name="TextBox 2" id="2"/>
          <p:cNvSpPr txBox="true"/>
          <p:nvPr/>
        </p:nvSpPr>
        <p:spPr>
          <a:xfrm rot="0">
            <a:off x="7840249" y="2320381"/>
            <a:ext cx="9690050" cy="4279147"/>
          </a:xfrm>
          <a:prstGeom prst="rect">
            <a:avLst/>
          </a:prstGeom>
        </p:spPr>
        <p:txBody>
          <a:bodyPr anchor="t" rtlCol="false" tIns="0" lIns="0" bIns="0" rIns="0">
            <a:spAutoFit/>
          </a:bodyPr>
          <a:lstStyle/>
          <a:p>
            <a:pPr algn="l">
              <a:lnSpc>
                <a:spcPts val="16502"/>
              </a:lnSpc>
            </a:pPr>
            <a:r>
              <a:rPr lang="en-US" sz="16502" spc="-841" b="true">
                <a:solidFill>
                  <a:srgbClr val="E9E9E9"/>
                </a:solidFill>
                <a:latin typeface="Open Sauce Bold"/>
                <a:ea typeface="Open Sauce Bold"/>
                <a:cs typeface="Open Sauce Bold"/>
                <a:sym typeface="Open Sauce Bold"/>
              </a:rPr>
              <a:t>Dspace </a:t>
            </a:r>
          </a:p>
          <a:p>
            <a:pPr algn="l">
              <a:lnSpc>
                <a:spcPts val="16502"/>
              </a:lnSpc>
            </a:pPr>
            <a:r>
              <a:rPr lang="en-US" sz="16502" spc="-841" b="true">
                <a:solidFill>
                  <a:srgbClr val="E9E9E9"/>
                </a:solidFill>
                <a:latin typeface="Open Sauce Bold"/>
                <a:ea typeface="Open Sauce Bold"/>
                <a:cs typeface="Open Sauce Bold"/>
                <a:sym typeface="Open Sauce Bold"/>
              </a:rPr>
              <a:t>Training</a:t>
            </a:r>
          </a:p>
        </p:txBody>
      </p:sp>
      <p:grpSp>
        <p:nvGrpSpPr>
          <p:cNvPr name="Group 3" id="3"/>
          <p:cNvGrpSpPr/>
          <p:nvPr/>
        </p:nvGrpSpPr>
        <p:grpSpPr>
          <a:xfrm rot="0">
            <a:off x="-419595" y="-415795"/>
            <a:ext cx="7897895" cy="10286629"/>
            <a:chOff x="0" y="0"/>
            <a:chExt cx="4953017" cy="6451068"/>
          </a:xfrm>
        </p:grpSpPr>
        <p:sp>
          <p:nvSpPr>
            <p:cNvPr name="Freeform 4" id="4"/>
            <p:cNvSpPr/>
            <p:nvPr/>
          </p:nvSpPr>
          <p:spPr>
            <a:xfrm flipH="false" flipV="false" rot="0">
              <a:off x="0" y="0"/>
              <a:ext cx="4953017" cy="6451068"/>
            </a:xfrm>
            <a:custGeom>
              <a:avLst/>
              <a:gdLst/>
              <a:ahLst/>
              <a:cxnLst/>
              <a:rect r="r" b="b" t="t" l="l"/>
              <a:pathLst>
                <a:path h="6451068" w="4953017">
                  <a:moveTo>
                    <a:pt x="0" y="0"/>
                  </a:moveTo>
                  <a:lnTo>
                    <a:pt x="4953017" y="608076"/>
                  </a:lnTo>
                  <a:lnTo>
                    <a:pt x="3757753" y="6451068"/>
                  </a:lnTo>
                  <a:lnTo>
                    <a:pt x="1179760" y="5680578"/>
                  </a:lnTo>
                  <a:lnTo>
                    <a:pt x="1195264" y="5043917"/>
                  </a:lnTo>
                  <a:lnTo>
                    <a:pt x="219884" y="4825633"/>
                  </a:lnTo>
                  <a:close/>
                </a:path>
              </a:pathLst>
            </a:custGeom>
            <a:blipFill>
              <a:blip r:embed="rId2"/>
              <a:stretch>
                <a:fillRect l="-65081" t="0" r="-8384" b="0"/>
              </a:stretch>
            </a:blipFill>
          </p:spPr>
        </p:sp>
      </p:grpSp>
      <p:sp>
        <p:nvSpPr>
          <p:cNvPr name="TextBox 5" id="5"/>
          <p:cNvSpPr txBox="true"/>
          <p:nvPr/>
        </p:nvSpPr>
        <p:spPr>
          <a:xfrm rot="0">
            <a:off x="7840249" y="7132928"/>
            <a:ext cx="7866871" cy="1120775"/>
          </a:xfrm>
          <a:prstGeom prst="rect">
            <a:avLst/>
          </a:prstGeom>
        </p:spPr>
        <p:txBody>
          <a:bodyPr anchor="t" rtlCol="false" tIns="0" lIns="0" bIns="0" rIns="0">
            <a:spAutoFit/>
          </a:bodyPr>
          <a:lstStyle/>
          <a:p>
            <a:pPr algn="l" marL="0" indent="0" lvl="0">
              <a:lnSpc>
                <a:spcPts val="4000"/>
              </a:lnSpc>
            </a:pPr>
            <a:r>
              <a:rPr lang="en-US" sz="4000" i="true" strike="noStrike" u="none">
                <a:solidFill>
                  <a:srgbClr val="E9E9E9"/>
                </a:solidFill>
                <a:latin typeface="Arial Italics"/>
                <a:ea typeface="Arial Italics"/>
                <a:cs typeface="Arial Italics"/>
                <a:sym typeface="Arial Italics"/>
              </a:rPr>
              <a:t>A development course to set you up for success at work</a:t>
            </a:r>
          </a:p>
        </p:txBody>
      </p:sp>
      <p:grpSp>
        <p:nvGrpSpPr>
          <p:cNvPr name="Group 6" id="6"/>
          <p:cNvGrpSpPr/>
          <p:nvPr/>
        </p:nvGrpSpPr>
        <p:grpSpPr>
          <a:xfrm rot="0">
            <a:off x="641288" y="7516267"/>
            <a:ext cx="2017574" cy="2017574"/>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8" id="8"/>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1739449">
            <a:off x="16233600" y="6001229"/>
            <a:ext cx="3451538" cy="3451538"/>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2700000"/>
            </a:gradFill>
          </p:spPr>
        </p:sp>
        <p:sp>
          <p:nvSpPr>
            <p:cNvPr name="TextBox 11" id="11"/>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2560925">
            <a:off x="12948585" y="-432948"/>
            <a:ext cx="2422304" cy="2422304"/>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2700000"/>
            </a:gradFill>
          </p:spPr>
        </p:sp>
        <p:sp>
          <p:nvSpPr>
            <p:cNvPr name="TextBox 14" id="14"/>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sp>
        <p:nvSpPr>
          <p:cNvPr name="TextBox 15" id="15"/>
          <p:cNvSpPr txBox="true"/>
          <p:nvPr/>
        </p:nvSpPr>
        <p:spPr>
          <a:xfrm rot="0">
            <a:off x="7840249" y="1027711"/>
            <a:ext cx="4245737" cy="441960"/>
          </a:xfrm>
          <a:prstGeom prst="rect">
            <a:avLst/>
          </a:prstGeom>
        </p:spPr>
        <p:txBody>
          <a:bodyPr anchor="t" rtlCol="false" tIns="0" lIns="0" bIns="0" rIns="0">
            <a:spAutoFit/>
          </a:bodyPr>
          <a:lstStyle/>
          <a:p>
            <a:pPr algn="l" marL="0" indent="0" lvl="0">
              <a:lnSpc>
                <a:spcPts val="2790"/>
              </a:lnSpc>
              <a:spcBef>
                <a:spcPct val="0"/>
              </a:spcBef>
            </a:pPr>
            <a:r>
              <a:rPr lang="en-US" b="true" sz="3100">
                <a:solidFill>
                  <a:srgbClr val="E9E9E9"/>
                </a:solidFill>
                <a:latin typeface="Arial Bold"/>
                <a:ea typeface="Arial Bold"/>
                <a:cs typeface="Arial Bold"/>
                <a:sym typeface="Arial Bold"/>
              </a:rPr>
              <a:t>ONSIDE TRAINING</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sp>
        <p:nvSpPr>
          <p:cNvPr name="Freeform 2" id="2"/>
          <p:cNvSpPr/>
          <p:nvPr/>
        </p:nvSpPr>
        <p:spPr>
          <a:xfrm flipH="false" flipV="false" rot="0">
            <a:off x="12945556" y="2830694"/>
            <a:ext cx="820086" cy="820086"/>
          </a:xfrm>
          <a:custGeom>
            <a:avLst/>
            <a:gdLst/>
            <a:ahLst/>
            <a:cxnLst/>
            <a:rect r="r" b="b" t="t" l="l"/>
            <a:pathLst>
              <a:path h="820086" w="820086">
                <a:moveTo>
                  <a:pt x="0" y="0"/>
                </a:moveTo>
                <a:lnTo>
                  <a:pt x="820086" y="0"/>
                </a:lnTo>
                <a:lnTo>
                  <a:pt x="820086" y="820086"/>
                </a:lnTo>
                <a:lnTo>
                  <a:pt x="0" y="82008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0">
            <a:off x="0" y="2492392"/>
            <a:ext cx="12148169" cy="7318358"/>
            <a:chOff x="0" y="0"/>
            <a:chExt cx="14265497" cy="8593889"/>
          </a:xfrm>
        </p:grpSpPr>
        <p:sp>
          <p:nvSpPr>
            <p:cNvPr name="Freeform 4" id="4"/>
            <p:cNvSpPr/>
            <p:nvPr/>
          </p:nvSpPr>
          <p:spPr>
            <a:xfrm flipH="false" flipV="false" rot="0">
              <a:off x="0" y="0"/>
              <a:ext cx="14265497" cy="8593889"/>
            </a:xfrm>
            <a:custGeom>
              <a:avLst/>
              <a:gdLst/>
              <a:ahLst/>
              <a:cxnLst/>
              <a:rect r="r" b="b" t="t" l="l"/>
              <a:pathLst>
                <a:path h="8593889" w="14265497">
                  <a:moveTo>
                    <a:pt x="0" y="1633388"/>
                  </a:moveTo>
                  <a:lnTo>
                    <a:pt x="2138933" y="178929"/>
                  </a:lnTo>
                  <a:lnTo>
                    <a:pt x="12126564" y="0"/>
                  </a:lnTo>
                  <a:lnTo>
                    <a:pt x="14265497" y="4124216"/>
                  </a:lnTo>
                  <a:lnTo>
                    <a:pt x="13163352" y="7093369"/>
                  </a:lnTo>
                  <a:lnTo>
                    <a:pt x="14111018" y="8593889"/>
                  </a:lnTo>
                  <a:lnTo>
                    <a:pt x="0" y="8593889"/>
                  </a:lnTo>
                  <a:close/>
                </a:path>
              </a:pathLst>
            </a:custGeom>
            <a:blipFill>
              <a:blip r:embed="rId4"/>
              <a:stretch>
                <a:fillRect l="-3548" t="0" r="-3548" b="0"/>
              </a:stretch>
            </a:blipFill>
          </p:spPr>
        </p:sp>
      </p:grpSp>
      <p:grpSp>
        <p:nvGrpSpPr>
          <p:cNvPr name="Group 5" id="5"/>
          <p:cNvGrpSpPr/>
          <p:nvPr/>
        </p:nvGrpSpPr>
        <p:grpSpPr>
          <a:xfrm rot="4388562">
            <a:off x="16299965" y="810120"/>
            <a:ext cx="1798448" cy="1798448"/>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7" id="7"/>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3411949">
            <a:off x="-1340594" y="-1107576"/>
            <a:ext cx="2681188" cy="2681188"/>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10" id="10"/>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605613" y="592061"/>
            <a:ext cx="12525615" cy="1595531"/>
          </a:xfrm>
          <a:prstGeom prst="rect">
            <a:avLst/>
          </a:prstGeom>
        </p:spPr>
        <p:txBody>
          <a:bodyPr anchor="t" rtlCol="false" tIns="0" lIns="0" bIns="0" rIns="0">
            <a:spAutoFit/>
          </a:bodyPr>
          <a:lstStyle/>
          <a:p>
            <a:pPr algn="l">
              <a:lnSpc>
                <a:spcPts val="11990"/>
              </a:lnSpc>
            </a:pPr>
            <a:r>
              <a:rPr lang="en-US" sz="11990" spc="-611" b="true">
                <a:solidFill>
                  <a:srgbClr val="4F54D3"/>
                </a:solidFill>
                <a:latin typeface="Open Sauce Bold"/>
                <a:ea typeface="Open Sauce Bold"/>
                <a:cs typeface="Open Sauce Bold"/>
                <a:sym typeface="Open Sauce Bold"/>
              </a:rPr>
              <a:t>Upload Document</a:t>
            </a:r>
          </a:p>
        </p:txBody>
      </p:sp>
      <p:sp>
        <p:nvSpPr>
          <p:cNvPr name="TextBox 12" id="12"/>
          <p:cNvSpPr txBox="true"/>
          <p:nvPr/>
        </p:nvSpPr>
        <p:spPr>
          <a:xfrm rot="0">
            <a:off x="12417939" y="3904530"/>
            <a:ext cx="5426581" cy="5048250"/>
          </a:xfrm>
          <a:prstGeom prst="rect">
            <a:avLst/>
          </a:prstGeom>
        </p:spPr>
        <p:txBody>
          <a:bodyPr anchor="t" rtlCol="false" tIns="0" lIns="0" bIns="0" rIns="0">
            <a:spAutoFit/>
          </a:bodyPr>
          <a:lstStyle/>
          <a:p>
            <a:pPr algn="just">
              <a:lnSpc>
                <a:spcPts val="2639"/>
              </a:lnSpc>
            </a:pPr>
            <a:r>
              <a:rPr lang="en-US" sz="2199">
                <a:solidFill>
                  <a:srgbClr val="4F54D3"/>
                </a:solidFill>
                <a:latin typeface="Arial"/>
                <a:ea typeface="Arial"/>
                <a:cs typeface="Arial"/>
                <a:sym typeface="Arial"/>
              </a:rPr>
              <a:t>You will be prompted to enter metadata about the document, such as: </a:t>
            </a:r>
            <a:r>
              <a:rPr lang="en-US" sz="2199">
                <a:solidFill>
                  <a:srgbClr val="4F54D3"/>
                </a:solidFill>
                <a:latin typeface="Arial"/>
                <a:ea typeface="Arial"/>
                <a:cs typeface="Arial"/>
                <a:sym typeface="Arial"/>
              </a:rPr>
              <a:t>Title, Authors, Date of Issue, </a:t>
            </a:r>
            <a:r>
              <a:rPr lang="en-US" sz="2199">
                <a:solidFill>
                  <a:srgbClr val="4F54D3"/>
                </a:solidFill>
                <a:latin typeface="Arial"/>
                <a:ea typeface="Arial"/>
                <a:cs typeface="Arial"/>
                <a:sym typeface="Arial"/>
              </a:rPr>
              <a:t>Keywords/Subjects and Abstract (optional, dependingon the institution)</a:t>
            </a:r>
          </a:p>
          <a:p>
            <a:pPr algn="just">
              <a:lnSpc>
                <a:spcPts val="2639"/>
              </a:lnSpc>
            </a:pPr>
          </a:p>
          <a:p>
            <a:pPr algn="just">
              <a:lnSpc>
                <a:spcPts val="2639"/>
              </a:lnSpc>
            </a:pPr>
            <a:r>
              <a:rPr lang="en-US" sz="2199">
                <a:solidFill>
                  <a:srgbClr val="4F54D3"/>
                </a:solidFill>
                <a:latin typeface="Arial"/>
                <a:ea typeface="Arial"/>
                <a:cs typeface="Arial"/>
                <a:sym typeface="Arial"/>
              </a:rPr>
              <a:t>For entering multiple authors click on “Add More" button as shown above. </a:t>
            </a:r>
          </a:p>
          <a:p>
            <a:pPr algn="just">
              <a:lnSpc>
                <a:spcPts val="2639"/>
              </a:lnSpc>
            </a:pPr>
            <a:r>
              <a:rPr lang="en-US" sz="2199">
                <a:solidFill>
                  <a:srgbClr val="4F54D3"/>
                </a:solidFill>
                <a:latin typeface="Arial"/>
                <a:ea typeface="Arial"/>
                <a:cs typeface="Arial"/>
                <a:sym typeface="Arial"/>
              </a:rPr>
              <a:t>Enter title, year,ISSN, and select type as “Article" and Language as “English ( United States)". </a:t>
            </a:r>
          </a:p>
          <a:p>
            <a:pPr algn="just">
              <a:lnSpc>
                <a:spcPts val="2639"/>
              </a:lnSpc>
            </a:pPr>
          </a:p>
          <a:p>
            <a:pPr algn="just">
              <a:lnSpc>
                <a:spcPts val="2639"/>
              </a:lnSpc>
            </a:pPr>
            <a:r>
              <a:rPr lang="en-US" sz="2199">
                <a:solidFill>
                  <a:srgbClr val="4F54D3"/>
                </a:solidFill>
                <a:latin typeface="Arial"/>
                <a:ea typeface="Arial"/>
                <a:cs typeface="Arial"/>
                <a:sym typeface="Arial"/>
              </a:rPr>
              <a:t>Click on “Next" button. </a:t>
            </a:r>
          </a:p>
          <a:p>
            <a:pPr algn="just">
              <a:lnSpc>
                <a:spcPts val="2639"/>
              </a:lnSpc>
            </a:pPr>
          </a:p>
          <a:p>
            <a:pPr algn="ctr">
              <a:lnSpc>
                <a:spcPts val="2639"/>
              </a:lnSpc>
            </a:pPr>
          </a:p>
        </p:txBody>
      </p:sp>
      <p:sp>
        <p:nvSpPr>
          <p:cNvPr name="TextBox 13" id="13"/>
          <p:cNvSpPr txBox="true"/>
          <p:nvPr/>
        </p:nvSpPr>
        <p:spPr>
          <a:xfrm rot="0">
            <a:off x="13582534" y="2821169"/>
            <a:ext cx="3097390" cy="606175"/>
          </a:xfrm>
          <a:prstGeom prst="rect">
            <a:avLst/>
          </a:prstGeom>
        </p:spPr>
        <p:txBody>
          <a:bodyPr anchor="t" rtlCol="false" tIns="0" lIns="0" bIns="0" rIns="0">
            <a:spAutoFit/>
          </a:bodyPr>
          <a:lstStyle/>
          <a:p>
            <a:pPr algn="ctr">
              <a:lnSpc>
                <a:spcPts val="2178"/>
              </a:lnSpc>
            </a:pPr>
            <a:r>
              <a:rPr lang="en-US" b="true" sz="2178">
                <a:solidFill>
                  <a:srgbClr val="4F54D3"/>
                </a:solidFill>
                <a:latin typeface="Arial Bold"/>
                <a:ea typeface="Arial Bold"/>
                <a:cs typeface="Arial Bold"/>
                <a:sym typeface="Arial Bold"/>
              </a:rPr>
              <a:t>‘‘SUBMIT TO THIS COLLECTION’</a:t>
            </a:r>
          </a:p>
        </p:txBody>
      </p:sp>
    </p:spTree>
  </p:cSld>
  <p:clrMapOvr>
    <a:masterClrMapping/>
  </p:clrMapOvr>
  <p:transition spd="slow">
    <p:push dir="u"/>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0">
            <a:off x="0" y="2691226"/>
            <a:ext cx="11601276" cy="7268928"/>
            <a:chOff x="0" y="0"/>
            <a:chExt cx="13343274" cy="8360400"/>
          </a:xfrm>
        </p:grpSpPr>
        <p:sp>
          <p:nvSpPr>
            <p:cNvPr name="Freeform 3" id="3"/>
            <p:cNvSpPr/>
            <p:nvPr/>
          </p:nvSpPr>
          <p:spPr>
            <a:xfrm flipH="false" flipV="false" rot="0">
              <a:off x="0" y="0"/>
              <a:ext cx="13343274" cy="8360400"/>
            </a:xfrm>
            <a:custGeom>
              <a:avLst/>
              <a:gdLst/>
              <a:ahLst/>
              <a:cxnLst/>
              <a:rect r="r" b="b" t="t" l="l"/>
              <a:pathLst>
                <a:path h="8360400" w="13343274">
                  <a:moveTo>
                    <a:pt x="0" y="1589010"/>
                  </a:moveTo>
                  <a:lnTo>
                    <a:pt x="2000658" y="174067"/>
                  </a:lnTo>
                  <a:lnTo>
                    <a:pt x="11342617" y="0"/>
                  </a:lnTo>
                  <a:lnTo>
                    <a:pt x="13343274" y="4012165"/>
                  </a:lnTo>
                  <a:lnTo>
                    <a:pt x="12312379" y="6900647"/>
                  </a:lnTo>
                  <a:lnTo>
                    <a:pt x="13198782" y="8360400"/>
                  </a:lnTo>
                  <a:lnTo>
                    <a:pt x="0" y="8360400"/>
                  </a:lnTo>
                  <a:close/>
                </a:path>
              </a:pathLst>
            </a:custGeom>
            <a:blipFill>
              <a:blip r:embed="rId2"/>
              <a:stretch>
                <a:fillRect l="-5694" t="0" r="-5694" b="0"/>
              </a:stretch>
            </a:blipFill>
          </p:spPr>
        </p:sp>
      </p:grpSp>
      <p:grpSp>
        <p:nvGrpSpPr>
          <p:cNvPr name="Group 4" id="4"/>
          <p:cNvGrpSpPr/>
          <p:nvPr/>
        </p:nvGrpSpPr>
        <p:grpSpPr>
          <a:xfrm rot="4388562">
            <a:off x="16299965" y="810120"/>
            <a:ext cx="1798448" cy="1798448"/>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6" id="6"/>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3411949">
            <a:off x="-1340594" y="-1107576"/>
            <a:ext cx="2681188" cy="2681188"/>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9" id="9"/>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2328680" y="567336"/>
            <a:ext cx="12512078" cy="1593559"/>
          </a:xfrm>
          <a:prstGeom prst="rect">
            <a:avLst/>
          </a:prstGeom>
        </p:spPr>
        <p:txBody>
          <a:bodyPr anchor="t" rtlCol="false" tIns="0" lIns="0" bIns="0" rIns="0">
            <a:spAutoFit/>
          </a:bodyPr>
          <a:lstStyle/>
          <a:p>
            <a:pPr algn="l">
              <a:lnSpc>
                <a:spcPts val="11977"/>
              </a:lnSpc>
            </a:pPr>
            <a:r>
              <a:rPr lang="en-US" sz="11977" spc="-610" b="true">
                <a:solidFill>
                  <a:srgbClr val="4F54D3"/>
                </a:solidFill>
                <a:latin typeface="Open Sauce Bold"/>
                <a:ea typeface="Open Sauce Bold"/>
                <a:cs typeface="Open Sauce Bold"/>
                <a:sym typeface="Open Sauce Bold"/>
              </a:rPr>
              <a:t>Upload Document</a:t>
            </a:r>
          </a:p>
        </p:txBody>
      </p:sp>
      <p:sp>
        <p:nvSpPr>
          <p:cNvPr name="Freeform 11" id="11"/>
          <p:cNvSpPr/>
          <p:nvPr/>
        </p:nvSpPr>
        <p:spPr>
          <a:xfrm flipH="false" flipV="false" rot="0">
            <a:off x="11978551" y="2830694"/>
            <a:ext cx="865815" cy="865815"/>
          </a:xfrm>
          <a:custGeom>
            <a:avLst/>
            <a:gdLst/>
            <a:ahLst/>
            <a:cxnLst/>
            <a:rect r="r" b="b" t="t" l="l"/>
            <a:pathLst>
              <a:path h="865815" w="865815">
                <a:moveTo>
                  <a:pt x="0" y="0"/>
                </a:moveTo>
                <a:lnTo>
                  <a:pt x="865815" y="0"/>
                </a:lnTo>
                <a:lnTo>
                  <a:pt x="865815" y="865815"/>
                </a:lnTo>
                <a:lnTo>
                  <a:pt x="0" y="8658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12" id="12"/>
          <p:cNvSpPr txBox="true"/>
          <p:nvPr/>
        </p:nvSpPr>
        <p:spPr>
          <a:xfrm rot="0">
            <a:off x="11978551" y="4210050"/>
            <a:ext cx="6093746" cy="5048250"/>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For adding multiple keywords click on “Add More” button. </a:t>
            </a:r>
          </a:p>
          <a:p>
            <a:pPr algn="l">
              <a:lnSpc>
                <a:spcPts val="2639"/>
              </a:lnSpc>
            </a:pPr>
            <a:r>
              <a:rPr lang="en-US" sz="2199">
                <a:solidFill>
                  <a:srgbClr val="4F54D3"/>
                </a:solidFill>
                <a:latin typeface="Arial"/>
                <a:ea typeface="Arial"/>
                <a:cs typeface="Arial"/>
                <a:sym typeface="Arial"/>
              </a:rPr>
              <a:t>Finally, click on “Next" button to move to the next page of the wizard. </a:t>
            </a:r>
          </a:p>
          <a:p>
            <a:pPr algn="l">
              <a:lnSpc>
                <a:spcPts val="2639"/>
              </a:lnSpc>
            </a:pPr>
            <a:r>
              <a:rPr lang="en-US" sz="2199">
                <a:solidFill>
                  <a:srgbClr val="4F54D3"/>
                </a:solidFill>
                <a:latin typeface="Arial"/>
                <a:ea typeface="Arial"/>
                <a:cs typeface="Arial"/>
                <a:sym typeface="Arial"/>
              </a:rPr>
              <a:t> </a:t>
            </a:r>
          </a:p>
          <a:p>
            <a:pPr algn="l">
              <a:lnSpc>
                <a:spcPts val="2639"/>
              </a:lnSpc>
            </a:pPr>
            <a:r>
              <a:rPr lang="en-US" sz="2199">
                <a:solidFill>
                  <a:srgbClr val="4F54D3"/>
                </a:solidFill>
                <a:latin typeface="Arial"/>
                <a:ea typeface="Arial"/>
                <a:cs typeface="Arial"/>
                <a:sym typeface="Arial"/>
              </a:rPr>
              <a:t>You will then be asked to upload the file. </a:t>
            </a:r>
          </a:p>
          <a:p>
            <a:pPr algn="l">
              <a:lnSpc>
                <a:spcPts val="2639"/>
              </a:lnSpc>
            </a:pPr>
          </a:p>
          <a:p>
            <a:pPr algn="l">
              <a:lnSpc>
                <a:spcPts val="2639"/>
              </a:lnSpc>
            </a:pPr>
            <a:r>
              <a:rPr lang="en-US" sz="2199">
                <a:solidFill>
                  <a:srgbClr val="4F54D3"/>
                </a:solidFill>
                <a:latin typeface="Arial"/>
                <a:ea typeface="Arial"/>
                <a:cs typeface="Arial"/>
                <a:sym typeface="Arial"/>
              </a:rPr>
              <a:t>•Click on Browse or Upload, then select the document (PDF, Word, etc.) from your computer.</a:t>
            </a:r>
          </a:p>
          <a:p>
            <a:pPr algn="l">
              <a:lnSpc>
                <a:spcPts val="2639"/>
              </a:lnSpc>
            </a:pPr>
            <a:r>
              <a:rPr lang="en-US" sz="2199">
                <a:solidFill>
                  <a:srgbClr val="4F54D3"/>
                </a:solidFill>
                <a:latin typeface="Arial"/>
                <a:ea typeface="Arial"/>
                <a:cs typeface="Arial"/>
                <a:sym typeface="Arial"/>
              </a:rPr>
              <a:t> </a:t>
            </a:r>
          </a:p>
          <a:p>
            <a:pPr algn="l">
              <a:lnSpc>
                <a:spcPts val="2639"/>
              </a:lnSpc>
            </a:pPr>
            <a:r>
              <a:rPr lang="en-US" sz="2199">
                <a:solidFill>
                  <a:srgbClr val="4F54D3"/>
                </a:solidFill>
                <a:latin typeface="Arial"/>
                <a:ea typeface="Arial"/>
                <a:cs typeface="Arial"/>
                <a:sym typeface="Arial"/>
              </a:rPr>
              <a:t>•You can upload multiple files if needed. </a:t>
            </a:r>
          </a:p>
          <a:p>
            <a:pPr algn="l">
              <a:lnSpc>
                <a:spcPts val="2639"/>
              </a:lnSpc>
            </a:pPr>
            <a:r>
              <a:rPr lang="en-US" sz="2199">
                <a:solidFill>
                  <a:srgbClr val="4F54D3"/>
                </a:solidFill>
                <a:latin typeface="Arial"/>
                <a:ea typeface="Arial"/>
                <a:cs typeface="Arial"/>
                <a:sym typeface="Arial"/>
              </a:rPr>
              <a:t>After uploading, the system may allow you to provide descriptions for the files (e.g., "Main Article," "Appendix"). </a:t>
            </a:r>
          </a:p>
          <a:p>
            <a:pPr algn="l">
              <a:lnSpc>
                <a:spcPts val="2639"/>
              </a:lnSpc>
            </a:pPr>
          </a:p>
        </p:txBody>
      </p:sp>
      <p:sp>
        <p:nvSpPr>
          <p:cNvPr name="TextBox 13" id="13"/>
          <p:cNvSpPr txBox="true"/>
          <p:nvPr/>
        </p:nvSpPr>
        <p:spPr>
          <a:xfrm rot="0">
            <a:off x="13142130" y="2909906"/>
            <a:ext cx="3270105" cy="353695"/>
          </a:xfrm>
          <a:prstGeom prst="rect">
            <a:avLst/>
          </a:prstGeom>
        </p:spPr>
        <p:txBody>
          <a:bodyPr anchor="t" rtlCol="false" tIns="0" lIns="0" bIns="0" rIns="0">
            <a:spAutoFit/>
          </a:bodyPr>
          <a:lstStyle/>
          <a:p>
            <a:pPr algn="ctr">
              <a:lnSpc>
                <a:spcPts val="2300"/>
              </a:lnSpc>
            </a:pPr>
            <a:r>
              <a:rPr lang="en-US" b="true" sz="2300">
                <a:solidFill>
                  <a:srgbClr val="4F54D3"/>
                </a:solidFill>
                <a:latin typeface="Arial Bold"/>
                <a:ea typeface="Arial Bold"/>
                <a:cs typeface="Arial Bold"/>
                <a:sym typeface="Arial Bold"/>
              </a:rPr>
              <a:t>DESCRIBE ITEM</a:t>
            </a:r>
          </a:p>
        </p:txBody>
      </p:sp>
    </p:spTree>
  </p:cSld>
  <p:clrMapOvr>
    <a:masterClrMapping/>
  </p:clrMapOvr>
  <p:transition spd="slow">
    <p:push dir="u"/>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0">
            <a:off x="213381" y="2356490"/>
            <a:ext cx="9962252" cy="5101903"/>
            <a:chOff x="0" y="0"/>
            <a:chExt cx="19977832" cy="10231116"/>
          </a:xfrm>
        </p:grpSpPr>
        <p:sp>
          <p:nvSpPr>
            <p:cNvPr name="Freeform 3" id="3"/>
            <p:cNvSpPr/>
            <p:nvPr/>
          </p:nvSpPr>
          <p:spPr>
            <a:xfrm flipH="false" flipV="false" rot="0">
              <a:off x="0" y="0"/>
              <a:ext cx="19977832" cy="10231116"/>
            </a:xfrm>
            <a:custGeom>
              <a:avLst/>
              <a:gdLst/>
              <a:ahLst/>
              <a:cxnLst/>
              <a:rect r="r" b="b" t="t" l="l"/>
              <a:pathLst>
                <a:path h="10231116" w="19977832">
                  <a:moveTo>
                    <a:pt x="0" y="1944566"/>
                  </a:moveTo>
                  <a:lnTo>
                    <a:pt x="2995427" y="213016"/>
                  </a:lnTo>
                  <a:lnTo>
                    <a:pt x="16982405" y="0"/>
                  </a:lnTo>
                  <a:lnTo>
                    <a:pt x="19977832" y="4909923"/>
                  </a:lnTo>
                  <a:lnTo>
                    <a:pt x="18434355" y="8444730"/>
                  </a:lnTo>
                  <a:lnTo>
                    <a:pt x="19761495" y="10231116"/>
                  </a:lnTo>
                  <a:lnTo>
                    <a:pt x="0" y="10231116"/>
                  </a:lnTo>
                  <a:close/>
                </a:path>
              </a:pathLst>
            </a:custGeom>
            <a:blipFill>
              <a:blip r:embed="rId2"/>
              <a:stretch>
                <a:fillRect l="0" t="-4918" r="0" b="-4918"/>
              </a:stretch>
            </a:blipFill>
          </p:spPr>
        </p:sp>
      </p:grpSp>
      <p:grpSp>
        <p:nvGrpSpPr>
          <p:cNvPr name="Group 4" id="4"/>
          <p:cNvGrpSpPr/>
          <p:nvPr/>
        </p:nvGrpSpPr>
        <p:grpSpPr>
          <a:xfrm rot="4388562">
            <a:off x="16299965" y="810120"/>
            <a:ext cx="1798448" cy="1798448"/>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6" id="6"/>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3411949">
            <a:off x="-1340594" y="-1107576"/>
            <a:ext cx="2681188" cy="2681188"/>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9" id="9"/>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10947157" y="3091516"/>
            <a:ext cx="865815" cy="865815"/>
          </a:xfrm>
          <a:custGeom>
            <a:avLst/>
            <a:gdLst/>
            <a:ahLst/>
            <a:cxnLst/>
            <a:rect r="r" b="b" t="t" l="l"/>
            <a:pathLst>
              <a:path h="865815" w="865815">
                <a:moveTo>
                  <a:pt x="0" y="0"/>
                </a:moveTo>
                <a:lnTo>
                  <a:pt x="865815" y="0"/>
                </a:lnTo>
                <a:lnTo>
                  <a:pt x="865815" y="865815"/>
                </a:lnTo>
                <a:lnTo>
                  <a:pt x="0" y="8658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grpSp>
        <p:nvGrpSpPr>
          <p:cNvPr name="Group 11" id="11"/>
          <p:cNvGrpSpPr/>
          <p:nvPr/>
        </p:nvGrpSpPr>
        <p:grpSpPr>
          <a:xfrm rot="0">
            <a:off x="680018" y="6035713"/>
            <a:ext cx="10027496" cy="4731070"/>
            <a:chOff x="0" y="0"/>
            <a:chExt cx="19104742" cy="9013803"/>
          </a:xfrm>
        </p:grpSpPr>
        <p:sp>
          <p:nvSpPr>
            <p:cNvPr name="Freeform 12" id="12"/>
            <p:cNvSpPr/>
            <p:nvPr/>
          </p:nvSpPr>
          <p:spPr>
            <a:xfrm flipH="false" flipV="false" rot="0">
              <a:off x="0" y="0"/>
              <a:ext cx="19104742" cy="9013803"/>
            </a:xfrm>
            <a:custGeom>
              <a:avLst/>
              <a:gdLst/>
              <a:ahLst/>
              <a:cxnLst/>
              <a:rect r="r" b="b" t="t" l="l"/>
              <a:pathLst>
                <a:path h="9013803" w="19104742">
                  <a:moveTo>
                    <a:pt x="0" y="1713199"/>
                  </a:moveTo>
                  <a:lnTo>
                    <a:pt x="2864518" y="187671"/>
                  </a:lnTo>
                  <a:lnTo>
                    <a:pt x="16240226" y="0"/>
                  </a:lnTo>
                  <a:lnTo>
                    <a:pt x="19104742" y="4325734"/>
                  </a:lnTo>
                  <a:lnTo>
                    <a:pt x="17628721" y="7439964"/>
                  </a:lnTo>
                  <a:lnTo>
                    <a:pt x="18897860" y="9013803"/>
                  </a:lnTo>
                  <a:lnTo>
                    <a:pt x="0" y="9013803"/>
                  </a:lnTo>
                  <a:close/>
                </a:path>
              </a:pathLst>
            </a:custGeom>
            <a:blipFill>
              <a:blip r:embed="rId5"/>
              <a:stretch>
                <a:fillRect l="0" t="-9610" r="0" b="-9610"/>
              </a:stretch>
            </a:blipFill>
          </p:spPr>
        </p:sp>
      </p:grpSp>
      <p:sp>
        <p:nvSpPr>
          <p:cNvPr name="TextBox 13" id="13"/>
          <p:cNvSpPr txBox="true"/>
          <p:nvPr/>
        </p:nvSpPr>
        <p:spPr>
          <a:xfrm rot="0">
            <a:off x="2328680" y="567336"/>
            <a:ext cx="12512078" cy="1593559"/>
          </a:xfrm>
          <a:prstGeom prst="rect">
            <a:avLst/>
          </a:prstGeom>
        </p:spPr>
        <p:txBody>
          <a:bodyPr anchor="t" rtlCol="false" tIns="0" lIns="0" bIns="0" rIns="0">
            <a:spAutoFit/>
          </a:bodyPr>
          <a:lstStyle/>
          <a:p>
            <a:pPr algn="l">
              <a:lnSpc>
                <a:spcPts val="11977"/>
              </a:lnSpc>
            </a:pPr>
            <a:r>
              <a:rPr lang="en-US" sz="11977" spc="-610" b="true">
                <a:solidFill>
                  <a:srgbClr val="4F54D3"/>
                </a:solidFill>
                <a:latin typeface="Open Sauce Bold"/>
                <a:ea typeface="Open Sauce Bold"/>
                <a:cs typeface="Open Sauce Bold"/>
                <a:sym typeface="Open Sauce Bold"/>
              </a:rPr>
              <a:t>Upload Document</a:t>
            </a:r>
          </a:p>
        </p:txBody>
      </p:sp>
      <p:sp>
        <p:nvSpPr>
          <p:cNvPr name="TextBox 14" id="14"/>
          <p:cNvSpPr txBox="true"/>
          <p:nvPr/>
        </p:nvSpPr>
        <p:spPr>
          <a:xfrm rot="0">
            <a:off x="10947157" y="4157356"/>
            <a:ext cx="7024534" cy="5821595"/>
          </a:xfrm>
          <a:prstGeom prst="rect">
            <a:avLst/>
          </a:prstGeom>
        </p:spPr>
        <p:txBody>
          <a:bodyPr anchor="t" rtlCol="false" tIns="0" lIns="0" bIns="0" rIns="0">
            <a:spAutoFit/>
          </a:bodyPr>
          <a:lstStyle/>
          <a:p>
            <a:pPr algn="l">
              <a:lnSpc>
                <a:spcPts val="3043"/>
              </a:lnSpc>
            </a:pPr>
          </a:p>
          <a:p>
            <a:pPr algn="l">
              <a:lnSpc>
                <a:spcPts val="3043"/>
              </a:lnSpc>
            </a:pPr>
            <a:r>
              <a:rPr lang="en-US" sz="2536">
                <a:solidFill>
                  <a:srgbClr val="4F54D3"/>
                </a:solidFill>
                <a:latin typeface="Arial"/>
                <a:ea typeface="Arial"/>
                <a:cs typeface="Arial"/>
                <a:sym typeface="Arial"/>
              </a:rPr>
              <a:t> </a:t>
            </a:r>
          </a:p>
          <a:p>
            <a:pPr algn="l">
              <a:lnSpc>
                <a:spcPts val="3043"/>
              </a:lnSpc>
            </a:pPr>
            <a:r>
              <a:rPr lang="en-US" sz="2536">
                <a:solidFill>
                  <a:srgbClr val="4F54D3"/>
                </a:solidFill>
                <a:latin typeface="Arial"/>
                <a:ea typeface="Arial"/>
                <a:cs typeface="Arial"/>
                <a:sym typeface="Arial"/>
              </a:rPr>
              <a:t>You will then be asked to upload the file. </a:t>
            </a:r>
          </a:p>
          <a:p>
            <a:pPr algn="l">
              <a:lnSpc>
                <a:spcPts val="3043"/>
              </a:lnSpc>
            </a:pPr>
          </a:p>
          <a:p>
            <a:pPr algn="l">
              <a:lnSpc>
                <a:spcPts val="3043"/>
              </a:lnSpc>
            </a:pPr>
            <a:r>
              <a:rPr lang="en-US" sz="2536">
                <a:solidFill>
                  <a:srgbClr val="4F54D3"/>
                </a:solidFill>
                <a:latin typeface="Arial"/>
                <a:ea typeface="Arial"/>
                <a:cs typeface="Arial"/>
                <a:sym typeface="Arial"/>
              </a:rPr>
              <a:t>•Click on Browse or Upload, then select the document (PDF, Word, etc.) from your computer.</a:t>
            </a:r>
          </a:p>
          <a:p>
            <a:pPr algn="l">
              <a:lnSpc>
                <a:spcPts val="3043"/>
              </a:lnSpc>
            </a:pPr>
            <a:r>
              <a:rPr lang="en-US" sz="2536">
                <a:solidFill>
                  <a:srgbClr val="4F54D3"/>
                </a:solidFill>
                <a:latin typeface="Arial"/>
                <a:ea typeface="Arial"/>
                <a:cs typeface="Arial"/>
                <a:sym typeface="Arial"/>
              </a:rPr>
              <a:t> </a:t>
            </a:r>
          </a:p>
          <a:p>
            <a:pPr algn="l">
              <a:lnSpc>
                <a:spcPts val="3043"/>
              </a:lnSpc>
            </a:pPr>
            <a:r>
              <a:rPr lang="en-US" sz="2536">
                <a:solidFill>
                  <a:srgbClr val="4F54D3"/>
                </a:solidFill>
                <a:latin typeface="Arial"/>
                <a:ea typeface="Arial"/>
                <a:cs typeface="Arial"/>
                <a:sym typeface="Arial"/>
              </a:rPr>
              <a:t>•You can upload multiple files if needed. </a:t>
            </a:r>
          </a:p>
          <a:p>
            <a:pPr algn="l">
              <a:lnSpc>
                <a:spcPts val="3043"/>
              </a:lnSpc>
            </a:pPr>
            <a:r>
              <a:rPr lang="en-US" sz="2536">
                <a:solidFill>
                  <a:srgbClr val="4F54D3"/>
                </a:solidFill>
                <a:latin typeface="Arial"/>
                <a:ea typeface="Arial"/>
                <a:cs typeface="Arial"/>
                <a:sym typeface="Arial"/>
              </a:rPr>
              <a:t>After uploading, the system may allow you to provide descriptions for the files (e.g., "Main Article," "Appendix"). </a:t>
            </a:r>
          </a:p>
          <a:p>
            <a:pPr algn="l">
              <a:lnSpc>
                <a:spcPts val="3043"/>
              </a:lnSpc>
            </a:pPr>
          </a:p>
          <a:p>
            <a:pPr algn="l">
              <a:lnSpc>
                <a:spcPts val="3043"/>
              </a:lnSpc>
            </a:pPr>
            <a:r>
              <a:rPr lang="en-US" sz="2536">
                <a:solidFill>
                  <a:srgbClr val="4F54D3"/>
                </a:solidFill>
                <a:latin typeface="Arial"/>
                <a:ea typeface="Arial"/>
                <a:cs typeface="Arial"/>
                <a:sym typeface="Arial"/>
              </a:rPr>
              <a:t>Click on “Next" button. </a:t>
            </a:r>
          </a:p>
          <a:p>
            <a:pPr algn="l">
              <a:lnSpc>
                <a:spcPts val="3043"/>
              </a:lnSpc>
            </a:pPr>
          </a:p>
          <a:p>
            <a:pPr algn="l">
              <a:lnSpc>
                <a:spcPts val="3043"/>
              </a:lnSpc>
            </a:pPr>
          </a:p>
        </p:txBody>
      </p:sp>
      <p:sp>
        <p:nvSpPr>
          <p:cNvPr name="TextBox 15" id="15"/>
          <p:cNvSpPr txBox="true"/>
          <p:nvPr/>
        </p:nvSpPr>
        <p:spPr>
          <a:xfrm rot="0">
            <a:off x="12034133" y="3170729"/>
            <a:ext cx="3270105" cy="353695"/>
          </a:xfrm>
          <a:prstGeom prst="rect">
            <a:avLst/>
          </a:prstGeom>
        </p:spPr>
        <p:txBody>
          <a:bodyPr anchor="t" rtlCol="false" tIns="0" lIns="0" bIns="0" rIns="0">
            <a:spAutoFit/>
          </a:bodyPr>
          <a:lstStyle/>
          <a:p>
            <a:pPr algn="ctr">
              <a:lnSpc>
                <a:spcPts val="2300"/>
              </a:lnSpc>
            </a:pPr>
            <a:r>
              <a:rPr lang="en-US" b="true" sz="2300">
                <a:solidFill>
                  <a:srgbClr val="4F54D3"/>
                </a:solidFill>
                <a:latin typeface="Arial Bold"/>
                <a:ea typeface="Arial Bold"/>
                <a:cs typeface="Arial Bold"/>
                <a:sym typeface="Arial Bold"/>
              </a:rPr>
              <a:t>UPLOAD FILE</a:t>
            </a:r>
          </a:p>
        </p:txBody>
      </p:sp>
    </p:spTree>
  </p:cSld>
  <p:clrMapOvr>
    <a:masterClrMapping/>
  </p:clrMapOvr>
  <p:transition spd="slow">
    <p:push dir="u"/>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0">
            <a:off x="-175126" y="2919431"/>
            <a:ext cx="10963747" cy="6691083"/>
            <a:chOff x="0" y="0"/>
            <a:chExt cx="13436184" cy="8199990"/>
          </a:xfrm>
        </p:grpSpPr>
        <p:sp>
          <p:nvSpPr>
            <p:cNvPr name="Freeform 3" id="3"/>
            <p:cNvSpPr/>
            <p:nvPr/>
          </p:nvSpPr>
          <p:spPr>
            <a:xfrm flipH="false" flipV="false" rot="0">
              <a:off x="0" y="0"/>
              <a:ext cx="13436185" cy="8199990"/>
            </a:xfrm>
            <a:custGeom>
              <a:avLst/>
              <a:gdLst/>
              <a:ahLst/>
              <a:cxnLst/>
              <a:rect r="r" b="b" t="t" l="l"/>
              <a:pathLst>
                <a:path h="8199990" w="13436185">
                  <a:moveTo>
                    <a:pt x="0" y="1558522"/>
                  </a:moveTo>
                  <a:lnTo>
                    <a:pt x="2014588" y="170727"/>
                  </a:lnTo>
                  <a:lnTo>
                    <a:pt x="11421596" y="0"/>
                  </a:lnTo>
                  <a:lnTo>
                    <a:pt x="13436185" y="3935184"/>
                  </a:lnTo>
                  <a:lnTo>
                    <a:pt x="12398111" y="6768246"/>
                  </a:lnTo>
                  <a:lnTo>
                    <a:pt x="13290686" y="8199990"/>
                  </a:lnTo>
                  <a:lnTo>
                    <a:pt x="0" y="8199990"/>
                  </a:lnTo>
                  <a:close/>
                </a:path>
              </a:pathLst>
            </a:custGeom>
            <a:blipFill>
              <a:blip r:embed="rId2"/>
              <a:stretch>
                <a:fillRect l="0" t="-348" r="-8528" b="-348"/>
              </a:stretch>
            </a:blipFill>
          </p:spPr>
        </p:sp>
      </p:grpSp>
      <p:grpSp>
        <p:nvGrpSpPr>
          <p:cNvPr name="Group 4" id="4"/>
          <p:cNvGrpSpPr/>
          <p:nvPr/>
        </p:nvGrpSpPr>
        <p:grpSpPr>
          <a:xfrm rot="4388562">
            <a:off x="16299965" y="810120"/>
            <a:ext cx="1798448" cy="1798448"/>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6" id="6"/>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3411949">
            <a:off x="-1340594" y="-1107576"/>
            <a:ext cx="2681188" cy="2681188"/>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9" id="9"/>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11978551" y="3693211"/>
            <a:ext cx="865815" cy="865815"/>
          </a:xfrm>
          <a:custGeom>
            <a:avLst/>
            <a:gdLst/>
            <a:ahLst/>
            <a:cxnLst/>
            <a:rect r="r" b="b" t="t" l="l"/>
            <a:pathLst>
              <a:path h="865815" w="865815">
                <a:moveTo>
                  <a:pt x="0" y="0"/>
                </a:moveTo>
                <a:lnTo>
                  <a:pt x="865815" y="0"/>
                </a:lnTo>
                <a:lnTo>
                  <a:pt x="865815" y="865815"/>
                </a:lnTo>
                <a:lnTo>
                  <a:pt x="0" y="8658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11" id="11"/>
          <p:cNvSpPr txBox="true"/>
          <p:nvPr/>
        </p:nvSpPr>
        <p:spPr>
          <a:xfrm rot="0">
            <a:off x="2328680" y="567336"/>
            <a:ext cx="12512078" cy="1593559"/>
          </a:xfrm>
          <a:prstGeom prst="rect">
            <a:avLst/>
          </a:prstGeom>
        </p:spPr>
        <p:txBody>
          <a:bodyPr anchor="t" rtlCol="false" tIns="0" lIns="0" bIns="0" rIns="0">
            <a:spAutoFit/>
          </a:bodyPr>
          <a:lstStyle/>
          <a:p>
            <a:pPr algn="l">
              <a:lnSpc>
                <a:spcPts val="11977"/>
              </a:lnSpc>
            </a:pPr>
            <a:r>
              <a:rPr lang="en-US" sz="11977" spc="-610" b="true">
                <a:solidFill>
                  <a:srgbClr val="4F54D3"/>
                </a:solidFill>
                <a:latin typeface="Open Sauce Bold"/>
                <a:ea typeface="Open Sauce Bold"/>
                <a:cs typeface="Open Sauce Bold"/>
                <a:sym typeface="Open Sauce Bold"/>
              </a:rPr>
              <a:t>Upload Document</a:t>
            </a:r>
          </a:p>
        </p:txBody>
      </p:sp>
      <p:sp>
        <p:nvSpPr>
          <p:cNvPr name="TextBox 12" id="12"/>
          <p:cNvSpPr txBox="true"/>
          <p:nvPr/>
        </p:nvSpPr>
        <p:spPr>
          <a:xfrm rot="0">
            <a:off x="11002458" y="4970078"/>
            <a:ext cx="7318080" cy="2562225"/>
          </a:xfrm>
          <a:prstGeom prst="rect">
            <a:avLst/>
          </a:prstGeom>
        </p:spPr>
        <p:txBody>
          <a:bodyPr anchor="t" rtlCol="false" tIns="0" lIns="0" bIns="0" rIns="0">
            <a:spAutoFit/>
          </a:bodyPr>
          <a:lstStyle/>
          <a:p>
            <a:pPr algn="l">
              <a:lnSpc>
                <a:spcPts val="2904"/>
              </a:lnSpc>
            </a:pPr>
            <a:r>
              <a:rPr lang="en-US" sz="2420">
                <a:solidFill>
                  <a:srgbClr val="4F54D3"/>
                </a:solidFill>
                <a:latin typeface="Arial"/>
                <a:ea typeface="Arial"/>
                <a:cs typeface="Arial"/>
                <a:sym typeface="Arial"/>
              </a:rPr>
              <a:t>•Before final submission, DSpace will show a summary of the metadata and files you've uploaded.</a:t>
            </a:r>
          </a:p>
          <a:p>
            <a:pPr algn="l">
              <a:lnSpc>
                <a:spcPts val="2904"/>
              </a:lnSpc>
            </a:pPr>
          </a:p>
          <a:p>
            <a:pPr algn="l">
              <a:lnSpc>
                <a:spcPts val="2904"/>
              </a:lnSpc>
            </a:pPr>
            <a:r>
              <a:rPr lang="en-US" sz="2420">
                <a:solidFill>
                  <a:srgbClr val="4F54D3"/>
                </a:solidFill>
                <a:latin typeface="Arial"/>
                <a:ea typeface="Arial"/>
                <a:cs typeface="Arial"/>
                <a:sym typeface="Arial"/>
              </a:rPr>
              <a:t>•Review the information for accuracy. </a:t>
            </a:r>
          </a:p>
          <a:p>
            <a:pPr algn="l">
              <a:lnSpc>
                <a:spcPts val="2904"/>
              </a:lnSpc>
            </a:pPr>
          </a:p>
          <a:p>
            <a:pPr algn="l">
              <a:lnSpc>
                <a:spcPts val="2904"/>
              </a:lnSpc>
            </a:pPr>
            <a:r>
              <a:rPr lang="en-US" sz="2420">
                <a:solidFill>
                  <a:srgbClr val="4F54D3"/>
                </a:solidFill>
                <a:latin typeface="Arial"/>
                <a:ea typeface="Arial"/>
                <a:cs typeface="Arial"/>
                <a:sym typeface="Arial"/>
              </a:rPr>
              <a:t>•You may go back and edit if something is incorrect. </a:t>
            </a:r>
          </a:p>
          <a:p>
            <a:pPr algn="l">
              <a:lnSpc>
                <a:spcPts val="2690"/>
              </a:lnSpc>
            </a:pPr>
          </a:p>
        </p:txBody>
      </p:sp>
      <p:sp>
        <p:nvSpPr>
          <p:cNvPr name="TextBox 13" id="13"/>
          <p:cNvSpPr txBox="true"/>
          <p:nvPr/>
        </p:nvSpPr>
        <p:spPr>
          <a:xfrm rot="0">
            <a:off x="13142130" y="3772424"/>
            <a:ext cx="3270105" cy="353695"/>
          </a:xfrm>
          <a:prstGeom prst="rect">
            <a:avLst/>
          </a:prstGeom>
        </p:spPr>
        <p:txBody>
          <a:bodyPr anchor="t" rtlCol="false" tIns="0" lIns="0" bIns="0" rIns="0">
            <a:spAutoFit/>
          </a:bodyPr>
          <a:lstStyle/>
          <a:p>
            <a:pPr algn="ctr">
              <a:lnSpc>
                <a:spcPts val="2300"/>
              </a:lnSpc>
            </a:pPr>
            <a:r>
              <a:rPr lang="en-US" b="true" sz="2300">
                <a:solidFill>
                  <a:srgbClr val="4F54D3"/>
                </a:solidFill>
                <a:latin typeface="Arial Bold"/>
                <a:ea typeface="Arial Bold"/>
                <a:cs typeface="Arial Bold"/>
                <a:sym typeface="Arial Bold"/>
              </a:rPr>
              <a:t>VERIFY SUBMISSION</a:t>
            </a:r>
          </a:p>
        </p:txBody>
      </p:sp>
      <p:grpSp>
        <p:nvGrpSpPr>
          <p:cNvPr name="Group 14" id="14"/>
          <p:cNvGrpSpPr/>
          <p:nvPr/>
        </p:nvGrpSpPr>
        <p:grpSpPr>
          <a:xfrm rot="4388562">
            <a:off x="16953602" y="8886694"/>
            <a:ext cx="1798448" cy="1798448"/>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16" id="16"/>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spTree>
  </p:cSld>
  <p:clrMapOvr>
    <a:masterClrMapping/>
  </p:clrMapOvr>
  <p:transition spd="slow">
    <p:push dir="u"/>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0">
            <a:off x="0" y="2262956"/>
            <a:ext cx="7208744" cy="4399436"/>
            <a:chOff x="0" y="0"/>
            <a:chExt cx="13436184" cy="8199990"/>
          </a:xfrm>
        </p:grpSpPr>
        <p:sp>
          <p:nvSpPr>
            <p:cNvPr name="Freeform 3" id="3"/>
            <p:cNvSpPr/>
            <p:nvPr/>
          </p:nvSpPr>
          <p:spPr>
            <a:xfrm flipH="false" flipV="false" rot="0">
              <a:off x="0" y="0"/>
              <a:ext cx="13436185" cy="8199990"/>
            </a:xfrm>
            <a:custGeom>
              <a:avLst/>
              <a:gdLst/>
              <a:ahLst/>
              <a:cxnLst/>
              <a:rect r="r" b="b" t="t" l="l"/>
              <a:pathLst>
                <a:path h="8199990" w="13436185">
                  <a:moveTo>
                    <a:pt x="0" y="1558522"/>
                  </a:moveTo>
                  <a:lnTo>
                    <a:pt x="2014588" y="170727"/>
                  </a:lnTo>
                  <a:lnTo>
                    <a:pt x="11421596" y="0"/>
                  </a:lnTo>
                  <a:lnTo>
                    <a:pt x="13436185" y="3935184"/>
                  </a:lnTo>
                  <a:lnTo>
                    <a:pt x="12398111" y="6768246"/>
                  </a:lnTo>
                  <a:lnTo>
                    <a:pt x="13290686" y="8199990"/>
                  </a:lnTo>
                  <a:lnTo>
                    <a:pt x="0" y="8199990"/>
                  </a:lnTo>
                  <a:close/>
                </a:path>
              </a:pathLst>
            </a:custGeom>
            <a:blipFill>
              <a:blip r:embed="rId2"/>
              <a:stretch>
                <a:fillRect l="-4248" t="0" r="-4248" b="0"/>
              </a:stretch>
            </a:blipFill>
          </p:spPr>
        </p:sp>
      </p:grpSp>
      <p:grpSp>
        <p:nvGrpSpPr>
          <p:cNvPr name="Group 4" id="4"/>
          <p:cNvGrpSpPr/>
          <p:nvPr/>
        </p:nvGrpSpPr>
        <p:grpSpPr>
          <a:xfrm rot="4388562">
            <a:off x="16299965" y="810120"/>
            <a:ext cx="1798448" cy="1798448"/>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6" id="6"/>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3411949">
            <a:off x="-1340594" y="-1107576"/>
            <a:ext cx="2681188" cy="2681188"/>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9" id="9"/>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11280852" y="2830694"/>
            <a:ext cx="865815" cy="865815"/>
          </a:xfrm>
          <a:custGeom>
            <a:avLst/>
            <a:gdLst/>
            <a:ahLst/>
            <a:cxnLst/>
            <a:rect r="r" b="b" t="t" l="l"/>
            <a:pathLst>
              <a:path h="865815" w="865815">
                <a:moveTo>
                  <a:pt x="0" y="0"/>
                </a:moveTo>
                <a:lnTo>
                  <a:pt x="865815" y="0"/>
                </a:lnTo>
                <a:lnTo>
                  <a:pt x="865815" y="865815"/>
                </a:lnTo>
                <a:lnTo>
                  <a:pt x="0" y="8658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grpSp>
        <p:nvGrpSpPr>
          <p:cNvPr name="Group 11" id="11"/>
          <p:cNvGrpSpPr/>
          <p:nvPr/>
        </p:nvGrpSpPr>
        <p:grpSpPr>
          <a:xfrm rot="4388562">
            <a:off x="16953602" y="8886694"/>
            <a:ext cx="1798448" cy="1798448"/>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13" id="13"/>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1542468" y="5989174"/>
            <a:ext cx="8577624" cy="4297826"/>
            <a:chOff x="0" y="0"/>
            <a:chExt cx="16365584" cy="8199990"/>
          </a:xfrm>
        </p:grpSpPr>
        <p:sp>
          <p:nvSpPr>
            <p:cNvPr name="Freeform 15" id="15"/>
            <p:cNvSpPr/>
            <p:nvPr/>
          </p:nvSpPr>
          <p:spPr>
            <a:xfrm flipH="false" flipV="false" rot="0">
              <a:off x="0" y="0"/>
              <a:ext cx="16365584" cy="8199990"/>
            </a:xfrm>
            <a:custGeom>
              <a:avLst/>
              <a:gdLst/>
              <a:ahLst/>
              <a:cxnLst/>
              <a:rect r="r" b="b" t="t" l="l"/>
              <a:pathLst>
                <a:path h="8199990" w="16365584">
                  <a:moveTo>
                    <a:pt x="0" y="1558522"/>
                  </a:moveTo>
                  <a:lnTo>
                    <a:pt x="2453815" y="170727"/>
                  </a:lnTo>
                  <a:lnTo>
                    <a:pt x="13911769" y="0"/>
                  </a:lnTo>
                  <a:lnTo>
                    <a:pt x="16365584" y="3935184"/>
                  </a:lnTo>
                  <a:lnTo>
                    <a:pt x="15101188" y="6768246"/>
                  </a:lnTo>
                  <a:lnTo>
                    <a:pt x="16188364" y="8199990"/>
                  </a:lnTo>
                  <a:lnTo>
                    <a:pt x="0" y="8199990"/>
                  </a:lnTo>
                  <a:close/>
                </a:path>
              </a:pathLst>
            </a:custGeom>
            <a:blipFill>
              <a:blip r:embed="rId5"/>
              <a:stretch>
                <a:fillRect l="-15377" t="-7973" r="-15260" b="-38686"/>
              </a:stretch>
            </a:blipFill>
          </p:spPr>
        </p:sp>
      </p:grpSp>
      <p:sp>
        <p:nvSpPr>
          <p:cNvPr name="TextBox 16" id="16"/>
          <p:cNvSpPr txBox="true"/>
          <p:nvPr/>
        </p:nvSpPr>
        <p:spPr>
          <a:xfrm rot="0">
            <a:off x="2328680" y="567336"/>
            <a:ext cx="12512078" cy="1593559"/>
          </a:xfrm>
          <a:prstGeom prst="rect">
            <a:avLst/>
          </a:prstGeom>
        </p:spPr>
        <p:txBody>
          <a:bodyPr anchor="t" rtlCol="false" tIns="0" lIns="0" bIns="0" rIns="0">
            <a:spAutoFit/>
          </a:bodyPr>
          <a:lstStyle/>
          <a:p>
            <a:pPr algn="l">
              <a:lnSpc>
                <a:spcPts val="11977"/>
              </a:lnSpc>
            </a:pPr>
            <a:r>
              <a:rPr lang="en-US" sz="11977" spc="-610" b="true">
                <a:solidFill>
                  <a:srgbClr val="4F54D3"/>
                </a:solidFill>
                <a:latin typeface="Open Sauce Bold"/>
                <a:ea typeface="Open Sauce Bold"/>
                <a:cs typeface="Open Sauce Bold"/>
                <a:sym typeface="Open Sauce Bold"/>
              </a:rPr>
              <a:t>Upload Document</a:t>
            </a:r>
          </a:p>
        </p:txBody>
      </p:sp>
      <p:sp>
        <p:nvSpPr>
          <p:cNvPr name="TextBox 17" id="17"/>
          <p:cNvSpPr txBox="true"/>
          <p:nvPr/>
        </p:nvSpPr>
        <p:spPr>
          <a:xfrm rot="0">
            <a:off x="10304759" y="4117085"/>
            <a:ext cx="7318080" cy="4048125"/>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The next page displayed confirms to DSpace License distribution. </a:t>
            </a:r>
          </a:p>
          <a:p>
            <a:pPr algn="l">
              <a:lnSpc>
                <a:spcPts val="2639"/>
              </a:lnSpc>
            </a:pPr>
          </a:p>
          <a:p>
            <a:pPr algn="l">
              <a:lnSpc>
                <a:spcPts val="2639"/>
              </a:lnSpc>
            </a:pPr>
            <a:r>
              <a:rPr lang="en-US" sz="2199">
                <a:solidFill>
                  <a:srgbClr val="4F54D3"/>
                </a:solidFill>
                <a:latin typeface="Arial"/>
                <a:ea typeface="Arial"/>
                <a:cs typeface="Arial"/>
                <a:sym typeface="Arial"/>
              </a:rPr>
              <a:t>Read the License statement and decide whether to grant the license or not.After submission, </a:t>
            </a:r>
          </a:p>
          <a:p>
            <a:pPr algn="l">
              <a:lnSpc>
                <a:spcPts val="2639"/>
              </a:lnSpc>
            </a:pPr>
          </a:p>
          <a:p>
            <a:pPr algn="l">
              <a:lnSpc>
                <a:spcPts val="2639"/>
              </a:lnSpc>
            </a:pPr>
            <a:r>
              <a:rPr lang="en-US" sz="2199">
                <a:solidFill>
                  <a:srgbClr val="4F54D3"/>
                </a:solidFill>
                <a:latin typeface="Arial"/>
                <a:ea typeface="Arial"/>
                <a:cs typeface="Arial"/>
                <a:sym typeface="Arial"/>
              </a:rPr>
              <a:t>you may receive a confirmation email, and your document will be accessible in the repository once approved (if required). </a:t>
            </a:r>
          </a:p>
          <a:p>
            <a:pPr algn="l">
              <a:lnSpc>
                <a:spcPts val="2639"/>
              </a:lnSpc>
            </a:pPr>
          </a:p>
          <a:p>
            <a:pPr algn="l">
              <a:lnSpc>
                <a:spcPts val="2639"/>
              </a:lnSpc>
            </a:pPr>
          </a:p>
          <a:p>
            <a:pPr algn="l">
              <a:lnSpc>
                <a:spcPts val="2639"/>
              </a:lnSpc>
            </a:pPr>
          </a:p>
        </p:txBody>
      </p:sp>
      <p:sp>
        <p:nvSpPr>
          <p:cNvPr name="TextBox 18" id="18"/>
          <p:cNvSpPr txBox="true"/>
          <p:nvPr/>
        </p:nvSpPr>
        <p:spPr>
          <a:xfrm rot="0">
            <a:off x="12444431" y="2909906"/>
            <a:ext cx="3270105" cy="639445"/>
          </a:xfrm>
          <a:prstGeom prst="rect">
            <a:avLst/>
          </a:prstGeom>
        </p:spPr>
        <p:txBody>
          <a:bodyPr anchor="t" rtlCol="false" tIns="0" lIns="0" bIns="0" rIns="0">
            <a:spAutoFit/>
          </a:bodyPr>
          <a:lstStyle/>
          <a:p>
            <a:pPr algn="ctr">
              <a:lnSpc>
                <a:spcPts val="2300"/>
              </a:lnSpc>
            </a:pPr>
            <a:r>
              <a:rPr lang="en-US" b="true" sz="2300">
                <a:solidFill>
                  <a:srgbClr val="4F54D3"/>
                </a:solidFill>
                <a:latin typeface="Arial Bold"/>
                <a:ea typeface="Arial Bold"/>
                <a:cs typeface="Arial Bold"/>
                <a:sym typeface="Arial Bold"/>
              </a:rPr>
              <a:t>LICENSE DISTRIBUTION</a:t>
            </a:r>
          </a:p>
        </p:txBody>
      </p:sp>
    </p:spTree>
  </p:cSld>
  <p:clrMapOvr>
    <a:masterClrMapping/>
  </p:clrMapOvr>
  <p:transition spd="slow">
    <p:push dir="u"/>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0">
            <a:off x="-175126" y="2919431"/>
            <a:ext cx="10963747" cy="6691083"/>
            <a:chOff x="0" y="0"/>
            <a:chExt cx="13436184" cy="8199990"/>
          </a:xfrm>
        </p:grpSpPr>
        <p:sp>
          <p:nvSpPr>
            <p:cNvPr name="Freeform 3" id="3"/>
            <p:cNvSpPr/>
            <p:nvPr/>
          </p:nvSpPr>
          <p:spPr>
            <a:xfrm flipH="false" flipV="false" rot="0">
              <a:off x="0" y="0"/>
              <a:ext cx="13436185" cy="8199990"/>
            </a:xfrm>
            <a:custGeom>
              <a:avLst/>
              <a:gdLst/>
              <a:ahLst/>
              <a:cxnLst/>
              <a:rect r="r" b="b" t="t" l="l"/>
              <a:pathLst>
                <a:path h="8199990" w="13436185">
                  <a:moveTo>
                    <a:pt x="0" y="1558522"/>
                  </a:moveTo>
                  <a:lnTo>
                    <a:pt x="2014588" y="170727"/>
                  </a:lnTo>
                  <a:lnTo>
                    <a:pt x="11421596" y="0"/>
                  </a:lnTo>
                  <a:lnTo>
                    <a:pt x="13436185" y="3935184"/>
                  </a:lnTo>
                  <a:lnTo>
                    <a:pt x="12398111" y="6768246"/>
                  </a:lnTo>
                  <a:lnTo>
                    <a:pt x="13290686" y="8199990"/>
                  </a:lnTo>
                  <a:lnTo>
                    <a:pt x="0" y="8199990"/>
                  </a:lnTo>
                  <a:close/>
                </a:path>
              </a:pathLst>
            </a:custGeom>
            <a:blipFill>
              <a:blip r:embed="rId2"/>
              <a:stretch>
                <a:fillRect l="-4248" t="0" r="-4248" b="0"/>
              </a:stretch>
            </a:blipFill>
          </p:spPr>
        </p:sp>
      </p:grpSp>
      <p:grpSp>
        <p:nvGrpSpPr>
          <p:cNvPr name="Group 4" id="4"/>
          <p:cNvGrpSpPr/>
          <p:nvPr/>
        </p:nvGrpSpPr>
        <p:grpSpPr>
          <a:xfrm rot="4388562">
            <a:off x="16299965" y="810120"/>
            <a:ext cx="1798448" cy="1798448"/>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6" id="6"/>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3411949">
            <a:off x="-1340594" y="-1107576"/>
            <a:ext cx="2681188" cy="2681188"/>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9" id="9"/>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11978551" y="3693211"/>
            <a:ext cx="865815" cy="865815"/>
          </a:xfrm>
          <a:custGeom>
            <a:avLst/>
            <a:gdLst/>
            <a:ahLst/>
            <a:cxnLst/>
            <a:rect r="r" b="b" t="t" l="l"/>
            <a:pathLst>
              <a:path h="865815" w="865815">
                <a:moveTo>
                  <a:pt x="0" y="0"/>
                </a:moveTo>
                <a:lnTo>
                  <a:pt x="865815" y="0"/>
                </a:lnTo>
                <a:lnTo>
                  <a:pt x="865815" y="865815"/>
                </a:lnTo>
                <a:lnTo>
                  <a:pt x="0" y="8658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grpSp>
        <p:nvGrpSpPr>
          <p:cNvPr name="Group 11" id="11"/>
          <p:cNvGrpSpPr/>
          <p:nvPr/>
        </p:nvGrpSpPr>
        <p:grpSpPr>
          <a:xfrm rot="4388562">
            <a:off x="16953602" y="8886694"/>
            <a:ext cx="1798448" cy="1798448"/>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13" id="13"/>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sp>
        <p:nvSpPr>
          <p:cNvPr name="TextBox 14" id="14"/>
          <p:cNvSpPr txBox="true"/>
          <p:nvPr/>
        </p:nvSpPr>
        <p:spPr>
          <a:xfrm rot="0">
            <a:off x="2328680" y="567336"/>
            <a:ext cx="12512078" cy="1593559"/>
          </a:xfrm>
          <a:prstGeom prst="rect">
            <a:avLst/>
          </a:prstGeom>
        </p:spPr>
        <p:txBody>
          <a:bodyPr anchor="t" rtlCol="false" tIns="0" lIns="0" bIns="0" rIns="0">
            <a:spAutoFit/>
          </a:bodyPr>
          <a:lstStyle/>
          <a:p>
            <a:pPr algn="l">
              <a:lnSpc>
                <a:spcPts val="11977"/>
              </a:lnSpc>
            </a:pPr>
            <a:r>
              <a:rPr lang="en-US" sz="11977" spc="-610" b="true">
                <a:solidFill>
                  <a:srgbClr val="4F54D3"/>
                </a:solidFill>
                <a:latin typeface="Open Sauce Bold"/>
                <a:ea typeface="Open Sauce Bold"/>
                <a:cs typeface="Open Sauce Bold"/>
                <a:sym typeface="Open Sauce Bold"/>
              </a:rPr>
              <a:t>Upload Document</a:t>
            </a:r>
          </a:p>
        </p:txBody>
      </p:sp>
      <p:sp>
        <p:nvSpPr>
          <p:cNvPr name="TextBox 15" id="15"/>
          <p:cNvSpPr txBox="true"/>
          <p:nvPr/>
        </p:nvSpPr>
        <p:spPr>
          <a:xfrm rot="0">
            <a:off x="11002458" y="4970078"/>
            <a:ext cx="6662766" cy="2990850"/>
          </a:xfrm>
          <a:prstGeom prst="rect">
            <a:avLst/>
          </a:prstGeom>
        </p:spPr>
        <p:txBody>
          <a:bodyPr anchor="t" rtlCol="false" tIns="0" lIns="0" bIns="0" rIns="0">
            <a:spAutoFit/>
          </a:bodyPr>
          <a:lstStyle/>
          <a:p>
            <a:pPr algn="l">
              <a:lnSpc>
                <a:spcPts val="3359"/>
              </a:lnSpc>
            </a:pPr>
            <a:r>
              <a:rPr lang="en-US" sz="2799">
                <a:solidFill>
                  <a:srgbClr val="4F54D3"/>
                </a:solidFill>
                <a:latin typeface="Arial"/>
                <a:ea typeface="Arial"/>
                <a:cs typeface="Arial"/>
                <a:sym typeface="Arial"/>
              </a:rPr>
              <a:t>To view the submitted item to a collection, click on ‘'Logged in as</a:t>
            </a:r>
          </a:p>
          <a:p>
            <a:pPr algn="l">
              <a:lnSpc>
                <a:spcPts val="3359"/>
              </a:lnSpc>
            </a:pPr>
          </a:p>
          <a:p>
            <a:pPr algn="l">
              <a:lnSpc>
                <a:spcPts val="3359"/>
              </a:lnSpc>
            </a:pPr>
            <a:r>
              <a:rPr lang="en-US" sz="2799">
                <a:solidFill>
                  <a:srgbClr val="4F54D3"/>
                </a:solidFill>
                <a:latin typeface="Arial"/>
                <a:ea typeface="Arial"/>
                <a:cs typeface="Arial"/>
                <a:sym typeface="Arial"/>
              </a:rPr>
              <a:t> example@lemonjar.edu .my " </a:t>
            </a:r>
          </a:p>
          <a:p>
            <a:pPr algn="l">
              <a:lnSpc>
                <a:spcPts val="3359"/>
              </a:lnSpc>
            </a:pPr>
          </a:p>
          <a:p>
            <a:pPr algn="l">
              <a:lnSpc>
                <a:spcPts val="3359"/>
              </a:lnSpc>
            </a:pPr>
            <a:r>
              <a:rPr lang="en-US" sz="2799">
                <a:solidFill>
                  <a:srgbClr val="4F54D3"/>
                </a:solidFill>
                <a:latin typeface="Arial"/>
                <a:ea typeface="Arial"/>
                <a:cs typeface="Arial"/>
                <a:sym typeface="Arial"/>
              </a:rPr>
              <a:t>and select “My DSpace ' from the list that appears</a:t>
            </a:r>
          </a:p>
        </p:txBody>
      </p:sp>
      <p:sp>
        <p:nvSpPr>
          <p:cNvPr name="TextBox 16" id="16"/>
          <p:cNvSpPr txBox="true"/>
          <p:nvPr/>
        </p:nvSpPr>
        <p:spPr>
          <a:xfrm rot="0">
            <a:off x="13142130" y="3772424"/>
            <a:ext cx="3270105" cy="353695"/>
          </a:xfrm>
          <a:prstGeom prst="rect">
            <a:avLst/>
          </a:prstGeom>
        </p:spPr>
        <p:txBody>
          <a:bodyPr anchor="t" rtlCol="false" tIns="0" lIns="0" bIns="0" rIns="0">
            <a:spAutoFit/>
          </a:bodyPr>
          <a:lstStyle/>
          <a:p>
            <a:pPr algn="ctr">
              <a:lnSpc>
                <a:spcPts val="2300"/>
              </a:lnSpc>
            </a:pPr>
            <a:r>
              <a:rPr lang="en-US" b="true" sz="2300">
                <a:solidFill>
                  <a:srgbClr val="4F54D3"/>
                </a:solidFill>
                <a:latin typeface="Arial Bold"/>
                <a:ea typeface="Arial Bold"/>
                <a:cs typeface="Arial Bold"/>
                <a:sym typeface="Arial Bold"/>
              </a:rPr>
              <a:t>VIEW SUBMISSION</a:t>
            </a:r>
          </a:p>
        </p:txBody>
      </p:sp>
      <p:sp>
        <p:nvSpPr>
          <p:cNvPr name="Freeform 17" id="17"/>
          <p:cNvSpPr/>
          <p:nvPr/>
        </p:nvSpPr>
        <p:spPr>
          <a:xfrm flipH="false" flipV="false" rot="0">
            <a:off x="644298" y="9610514"/>
            <a:ext cx="4885209" cy="4885209"/>
          </a:xfrm>
          <a:custGeom>
            <a:avLst/>
            <a:gdLst/>
            <a:ahLst/>
            <a:cxnLst/>
            <a:rect r="r" b="b" t="t" l="l"/>
            <a:pathLst>
              <a:path h="4885209" w="4885209">
                <a:moveTo>
                  <a:pt x="0" y="0"/>
                </a:moveTo>
                <a:lnTo>
                  <a:pt x="4885209" y="0"/>
                </a:lnTo>
                <a:lnTo>
                  <a:pt x="4885209" y="4885209"/>
                </a:lnTo>
                <a:lnTo>
                  <a:pt x="0" y="488520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transition spd="slow">
    <p:push dir="u"/>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555556" y="2591264"/>
            <a:ext cx="10277142" cy="5157257"/>
          </a:xfrm>
          <a:custGeom>
            <a:avLst/>
            <a:gdLst/>
            <a:ahLst/>
            <a:cxnLst/>
            <a:rect r="r" b="b" t="t" l="l"/>
            <a:pathLst>
              <a:path h="5157257" w="10277142">
                <a:moveTo>
                  <a:pt x="0" y="0"/>
                </a:moveTo>
                <a:lnTo>
                  <a:pt x="10277142" y="0"/>
                </a:lnTo>
                <a:lnTo>
                  <a:pt x="10277142" y="5157257"/>
                </a:lnTo>
                <a:lnTo>
                  <a:pt x="0" y="51572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1480833" y="0"/>
            <a:ext cx="6807167" cy="10287000"/>
            <a:chOff x="0" y="0"/>
            <a:chExt cx="1054608" cy="1593725"/>
          </a:xfrm>
        </p:grpSpPr>
        <p:sp>
          <p:nvSpPr>
            <p:cNvPr name="Freeform 4" id="4"/>
            <p:cNvSpPr/>
            <p:nvPr/>
          </p:nvSpPr>
          <p:spPr>
            <a:xfrm flipH="false" flipV="false" rot="0">
              <a:off x="0" y="0"/>
              <a:ext cx="1054608" cy="1593725"/>
            </a:xfrm>
            <a:custGeom>
              <a:avLst/>
              <a:gdLst/>
              <a:ahLst/>
              <a:cxnLst/>
              <a:rect r="r" b="b" t="t" l="l"/>
              <a:pathLst>
                <a:path h="1593725" w="1054608">
                  <a:moveTo>
                    <a:pt x="0" y="0"/>
                  </a:moveTo>
                  <a:lnTo>
                    <a:pt x="1054608" y="0"/>
                  </a:lnTo>
                  <a:lnTo>
                    <a:pt x="1054608" y="1593725"/>
                  </a:lnTo>
                  <a:lnTo>
                    <a:pt x="0" y="1593725"/>
                  </a:lnTo>
                  <a:close/>
                </a:path>
              </a:pathLst>
            </a:custGeom>
            <a:blipFill>
              <a:blip r:embed="rId4"/>
              <a:stretch>
                <a:fillRect l="-341" t="0" r="-341" b="0"/>
              </a:stretch>
            </a:blipFill>
          </p:spPr>
        </p:sp>
      </p:grpSp>
      <p:sp>
        <p:nvSpPr>
          <p:cNvPr name="Freeform 5" id="5"/>
          <p:cNvSpPr/>
          <p:nvPr/>
        </p:nvSpPr>
        <p:spPr>
          <a:xfrm flipH="false" flipV="false" rot="0">
            <a:off x="10278986" y="8834649"/>
            <a:ext cx="2403694" cy="847302"/>
          </a:xfrm>
          <a:custGeom>
            <a:avLst/>
            <a:gdLst/>
            <a:ahLst/>
            <a:cxnLst/>
            <a:rect r="r" b="b" t="t" l="l"/>
            <a:pathLst>
              <a:path h="847302" w="2403694">
                <a:moveTo>
                  <a:pt x="0" y="0"/>
                </a:moveTo>
                <a:lnTo>
                  <a:pt x="2403694" y="0"/>
                </a:lnTo>
                <a:lnTo>
                  <a:pt x="2403694" y="847302"/>
                </a:lnTo>
                <a:lnTo>
                  <a:pt x="0" y="84730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4884417" y="575605"/>
            <a:ext cx="2738484" cy="453095"/>
          </a:xfrm>
          <a:custGeom>
            <a:avLst/>
            <a:gdLst/>
            <a:ahLst/>
            <a:cxnLst/>
            <a:rect r="r" b="b" t="t" l="l"/>
            <a:pathLst>
              <a:path h="453095" w="2738484">
                <a:moveTo>
                  <a:pt x="0" y="0"/>
                </a:moveTo>
                <a:lnTo>
                  <a:pt x="2738484" y="0"/>
                </a:lnTo>
                <a:lnTo>
                  <a:pt x="2738484" y="453095"/>
                </a:lnTo>
                <a:lnTo>
                  <a:pt x="0" y="45309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3806054" y="2050288"/>
            <a:ext cx="7281345" cy="8258176"/>
          </a:xfrm>
          <a:prstGeom prst="rect">
            <a:avLst/>
          </a:prstGeom>
        </p:spPr>
        <p:txBody>
          <a:bodyPr anchor="t" rtlCol="false" tIns="0" lIns="0" bIns="0" rIns="0">
            <a:spAutoFit/>
          </a:bodyPr>
          <a:lstStyle/>
          <a:p>
            <a:pPr algn="l">
              <a:lnSpc>
                <a:spcPts val="5099"/>
              </a:lnSpc>
            </a:pPr>
            <a:r>
              <a:rPr lang="en-US" sz="2999">
                <a:solidFill>
                  <a:srgbClr val="212FA4"/>
                </a:solidFill>
                <a:latin typeface="Roboto"/>
                <a:ea typeface="Roboto"/>
                <a:cs typeface="Roboto"/>
                <a:sym typeface="Roboto"/>
              </a:rPr>
              <a:t>An authorization is the representation of some rights that are available to a specific user (eperson)</a:t>
            </a:r>
          </a:p>
          <a:p>
            <a:pPr algn="l">
              <a:lnSpc>
                <a:spcPts val="5099"/>
              </a:lnSpc>
            </a:pPr>
          </a:p>
          <a:p>
            <a:pPr algn="l">
              <a:lnSpc>
                <a:spcPts val="5099"/>
              </a:lnSpc>
            </a:pPr>
            <a:r>
              <a:rPr lang="en-US" sz="2999">
                <a:solidFill>
                  <a:srgbClr val="212FA4"/>
                </a:solidFill>
                <a:latin typeface="Roboto"/>
                <a:ea typeface="Roboto"/>
                <a:cs typeface="Roboto"/>
                <a:sym typeface="Roboto"/>
              </a:rPr>
              <a:t>In the Admin Dashboard, go to the Access Control or Authorization section. This is where you will configure permissions. </a:t>
            </a:r>
          </a:p>
          <a:p>
            <a:pPr algn="l">
              <a:lnSpc>
                <a:spcPts val="5099"/>
              </a:lnSpc>
            </a:pPr>
          </a:p>
          <a:p>
            <a:pPr algn="l">
              <a:lnSpc>
                <a:spcPts val="5099"/>
              </a:lnSpc>
            </a:pPr>
            <a:r>
              <a:rPr lang="en-US" sz="2999">
                <a:solidFill>
                  <a:srgbClr val="212FA4"/>
                </a:solidFill>
                <a:latin typeface="Roboto"/>
                <a:ea typeface="Roboto"/>
                <a:cs typeface="Roboto"/>
                <a:sym typeface="Roboto"/>
              </a:rPr>
              <a:t>You will typically see options like: </a:t>
            </a:r>
          </a:p>
          <a:p>
            <a:pPr algn="l">
              <a:lnSpc>
                <a:spcPts val="5099"/>
              </a:lnSpc>
            </a:pPr>
            <a:r>
              <a:rPr lang="en-US" sz="2999">
                <a:solidFill>
                  <a:srgbClr val="212FA4"/>
                </a:solidFill>
                <a:latin typeface="Roboto"/>
                <a:ea typeface="Roboto"/>
                <a:cs typeface="Roboto"/>
                <a:sym typeface="Roboto"/>
              </a:rPr>
              <a:t>o  Groups </a:t>
            </a:r>
          </a:p>
          <a:p>
            <a:pPr algn="l">
              <a:lnSpc>
                <a:spcPts val="5099"/>
              </a:lnSpc>
            </a:pPr>
            <a:r>
              <a:rPr lang="en-US" sz="2999">
                <a:solidFill>
                  <a:srgbClr val="212FA4"/>
                </a:solidFill>
                <a:latin typeface="Roboto"/>
                <a:ea typeface="Roboto"/>
                <a:cs typeface="Roboto"/>
                <a:sym typeface="Roboto"/>
              </a:rPr>
              <a:t>o  E-people </a:t>
            </a:r>
          </a:p>
          <a:p>
            <a:pPr algn="l">
              <a:lnSpc>
                <a:spcPts val="5099"/>
              </a:lnSpc>
            </a:pPr>
            <a:r>
              <a:rPr lang="en-US" sz="2999">
                <a:solidFill>
                  <a:srgbClr val="212FA4"/>
                </a:solidFill>
                <a:latin typeface="Roboto"/>
                <a:ea typeface="Roboto"/>
                <a:cs typeface="Roboto"/>
                <a:sym typeface="Roboto"/>
              </a:rPr>
              <a:t>o  Authorization </a:t>
            </a:r>
          </a:p>
          <a:p>
            <a:pPr algn="l" marL="0" indent="0" lvl="0">
              <a:lnSpc>
                <a:spcPts val="5099"/>
              </a:lnSpc>
            </a:pPr>
          </a:p>
        </p:txBody>
      </p:sp>
      <p:sp>
        <p:nvSpPr>
          <p:cNvPr name="TextBox 8" id="8"/>
          <p:cNvSpPr txBox="true"/>
          <p:nvPr/>
        </p:nvSpPr>
        <p:spPr>
          <a:xfrm rot="0">
            <a:off x="2198055" y="377447"/>
            <a:ext cx="11821609" cy="1512055"/>
          </a:xfrm>
          <a:prstGeom prst="rect">
            <a:avLst/>
          </a:prstGeom>
        </p:spPr>
        <p:txBody>
          <a:bodyPr anchor="t" rtlCol="false" tIns="0" lIns="0" bIns="0" rIns="0">
            <a:spAutoFit/>
          </a:bodyPr>
          <a:lstStyle/>
          <a:p>
            <a:pPr algn="l">
              <a:lnSpc>
                <a:spcPts val="11316"/>
              </a:lnSpc>
            </a:pPr>
            <a:r>
              <a:rPr lang="en-US" sz="11316" spc="-577" b="true">
                <a:solidFill>
                  <a:srgbClr val="4F54D3"/>
                </a:solidFill>
                <a:latin typeface="Open Sauce Bold"/>
                <a:ea typeface="Open Sauce Bold"/>
                <a:cs typeface="Open Sauce Bold"/>
                <a:sym typeface="Open Sauce Bold"/>
              </a:rPr>
              <a:t>Authorization</a:t>
            </a:r>
          </a:p>
        </p:txBody>
      </p:sp>
    </p:spTree>
  </p:cSld>
  <p:clrMapOvr>
    <a:masterClrMapping/>
  </p:clrMapOvr>
  <p:transition spd="slow">
    <p:push dir="u"/>
  </p:transition>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sp>
        <p:nvSpPr>
          <p:cNvPr name="Freeform 2" id="2"/>
          <p:cNvSpPr/>
          <p:nvPr/>
        </p:nvSpPr>
        <p:spPr>
          <a:xfrm flipH="false" flipV="false" rot="0">
            <a:off x="17259300" y="6464413"/>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774197" y="-141891"/>
            <a:ext cx="7513803" cy="5545338"/>
            <a:chOff x="0" y="0"/>
            <a:chExt cx="1131111" cy="834783"/>
          </a:xfrm>
        </p:grpSpPr>
        <p:sp>
          <p:nvSpPr>
            <p:cNvPr name="Freeform 4" id="4"/>
            <p:cNvSpPr/>
            <p:nvPr/>
          </p:nvSpPr>
          <p:spPr>
            <a:xfrm flipH="false" flipV="false" rot="0">
              <a:off x="0" y="0"/>
              <a:ext cx="1131111" cy="834783"/>
            </a:xfrm>
            <a:custGeom>
              <a:avLst/>
              <a:gdLst/>
              <a:ahLst/>
              <a:cxnLst/>
              <a:rect r="r" b="b" t="t" l="l"/>
              <a:pathLst>
                <a:path h="834783" w="1131111">
                  <a:moveTo>
                    <a:pt x="23698" y="0"/>
                  </a:moveTo>
                  <a:lnTo>
                    <a:pt x="1107413" y="0"/>
                  </a:lnTo>
                  <a:cubicBezTo>
                    <a:pt x="1120501" y="0"/>
                    <a:pt x="1131111" y="10610"/>
                    <a:pt x="1131111" y="23698"/>
                  </a:cubicBezTo>
                  <a:lnTo>
                    <a:pt x="1131111" y="811084"/>
                  </a:lnTo>
                  <a:cubicBezTo>
                    <a:pt x="1131111" y="824172"/>
                    <a:pt x="1120501" y="834783"/>
                    <a:pt x="1107413" y="834783"/>
                  </a:cubicBezTo>
                  <a:lnTo>
                    <a:pt x="23698" y="834783"/>
                  </a:lnTo>
                  <a:cubicBezTo>
                    <a:pt x="17413" y="834783"/>
                    <a:pt x="11385" y="832286"/>
                    <a:pt x="6941" y="827842"/>
                  </a:cubicBezTo>
                  <a:cubicBezTo>
                    <a:pt x="2497" y="823397"/>
                    <a:pt x="0" y="817369"/>
                    <a:pt x="0" y="811084"/>
                  </a:cubicBezTo>
                  <a:lnTo>
                    <a:pt x="0" y="23698"/>
                  </a:lnTo>
                  <a:cubicBezTo>
                    <a:pt x="0" y="17413"/>
                    <a:pt x="2497" y="11385"/>
                    <a:pt x="6941" y="6941"/>
                  </a:cubicBezTo>
                  <a:cubicBezTo>
                    <a:pt x="11385" y="2497"/>
                    <a:pt x="17413" y="0"/>
                    <a:pt x="23698" y="0"/>
                  </a:cubicBezTo>
                  <a:close/>
                </a:path>
              </a:pathLst>
            </a:custGeom>
            <a:blipFill>
              <a:blip r:embed="rId4"/>
              <a:stretch>
                <a:fillRect l="-1714" t="0" r="-30074" b="0"/>
              </a:stretch>
            </a:blipFill>
          </p:spPr>
        </p:sp>
      </p:grpSp>
      <p:grpSp>
        <p:nvGrpSpPr>
          <p:cNvPr name="Group 5" id="5"/>
          <p:cNvGrpSpPr/>
          <p:nvPr/>
        </p:nvGrpSpPr>
        <p:grpSpPr>
          <a:xfrm rot="0">
            <a:off x="0" y="0"/>
            <a:ext cx="10074562" cy="3207962"/>
            <a:chOff x="0" y="0"/>
            <a:chExt cx="1633204" cy="520048"/>
          </a:xfrm>
        </p:grpSpPr>
        <p:sp>
          <p:nvSpPr>
            <p:cNvPr name="Freeform 6" id="6"/>
            <p:cNvSpPr/>
            <p:nvPr/>
          </p:nvSpPr>
          <p:spPr>
            <a:xfrm flipH="false" flipV="false" rot="0">
              <a:off x="0" y="0"/>
              <a:ext cx="1633204" cy="520048"/>
            </a:xfrm>
            <a:custGeom>
              <a:avLst/>
              <a:gdLst/>
              <a:ahLst/>
              <a:cxnLst/>
              <a:rect r="r" b="b" t="t" l="l"/>
              <a:pathLst>
                <a:path h="520048" w="1633204">
                  <a:moveTo>
                    <a:pt x="17675" y="0"/>
                  </a:moveTo>
                  <a:lnTo>
                    <a:pt x="1615530" y="0"/>
                  </a:lnTo>
                  <a:cubicBezTo>
                    <a:pt x="1620217" y="0"/>
                    <a:pt x="1624713" y="1862"/>
                    <a:pt x="1628027" y="5177"/>
                  </a:cubicBezTo>
                  <a:cubicBezTo>
                    <a:pt x="1631342" y="8491"/>
                    <a:pt x="1633204" y="12987"/>
                    <a:pt x="1633204" y="17675"/>
                  </a:cubicBezTo>
                  <a:lnTo>
                    <a:pt x="1633204" y="502373"/>
                  </a:lnTo>
                  <a:cubicBezTo>
                    <a:pt x="1633204" y="507061"/>
                    <a:pt x="1631342" y="511557"/>
                    <a:pt x="1628027" y="514871"/>
                  </a:cubicBezTo>
                  <a:cubicBezTo>
                    <a:pt x="1624713" y="518186"/>
                    <a:pt x="1620217" y="520048"/>
                    <a:pt x="1615530" y="520048"/>
                  </a:cubicBezTo>
                  <a:lnTo>
                    <a:pt x="17675" y="520048"/>
                  </a:lnTo>
                  <a:cubicBezTo>
                    <a:pt x="12987" y="520048"/>
                    <a:pt x="8491" y="518186"/>
                    <a:pt x="5177" y="514871"/>
                  </a:cubicBezTo>
                  <a:cubicBezTo>
                    <a:pt x="1862" y="511557"/>
                    <a:pt x="0" y="507061"/>
                    <a:pt x="0" y="502373"/>
                  </a:cubicBezTo>
                  <a:lnTo>
                    <a:pt x="0" y="17675"/>
                  </a:lnTo>
                  <a:cubicBezTo>
                    <a:pt x="0" y="12987"/>
                    <a:pt x="1862" y="8491"/>
                    <a:pt x="5177" y="5177"/>
                  </a:cubicBezTo>
                  <a:cubicBezTo>
                    <a:pt x="8491" y="1862"/>
                    <a:pt x="12987" y="0"/>
                    <a:pt x="17675" y="0"/>
                  </a:cubicBezTo>
                  <a:close/>
                </a:path>
              </a:pathLst>
            </a:custGeom>
            <a:blipFill>
              <a:blip r:embed="rId5"/>
              <a:stretch>
                <a:fillRect l="0" t="0" r="-5267" b="-54964"/>
              </a:stretch>
            </a:blipFill>
          </p:spPr>
        </p:sp>
      </p:grpSp>
      <p:sp>
        <p:nvSpPr>
          <p:cNvPr name="TextBox 7" id="7"/>
          <p:cNvSpPr txBox="true"/>
          <p:nvPr/>
        </p:nvSpPr>
        <p:spPr>
          <a:xfrm rot="0">
            <a:off x="464001" y="4201846"/>
            <a:ext cx="7286725" cy="6366747"/>
          </a:xfrm>
          <a:prstGeom prst="rect">
            <a:avLst/>
          </a:prstGeom>
        </p:spPr>
        <p:txBody>
          <a:bodyPr anchor="t" rtlCol="false" tIns="0" lIns="0" bIns="0" rIns="0">
            <a:spAutoFit/>
          </a:bodyPr>
          <a:lstStyle/>
          <a:p>
            <a:pPr algn="l">
              <a:lnSpc>
                <a:spcPts val="4231"/>
              </a:lnSpc>
            </a:pPr>
            <a:r>
              <a:rPr lang="en-US" sz="2488">
                <a:solidFill>
                  <a:srgbClr val="212FA4"/>
                </a:solidFill>
                <a:latin typeface="Roboto"/>
                <a:ea typeface="Roboto"/>
                <a:cs typeface="Roboto"/>
                <a:sym typeface="Roboto"/>
              </a:rPr>
              <a:t>DSpace uses Groups to manage authorization. Groups define sets of users who have specific permissions. </a:t>
            </a:r>
          </a:p>
          <a:p>
            <a:pPr algn="l">
              <a:lnSpc>
                <a:spcPts val="4231"/>
              </a:lnSpc>
            </a:pPr>
          </a:p>
          <a:p>
            <a:pPr algn="l">
              <a:lnSpc>
                <a:spcPts val="4231"/>
              </a:lnSpc>
            </a:pPr>
            <a:r>
              <a:rPr lang="en-US" sz="2488">
                <a:solidFill>
                  <a:srgbClr val="212FA4"/>
                </a:solidFill>
                <a:latin typeface="Roboto"/>
                <a:ea typeface="Roboto"/>
                <a:cs typeface="Roboto"/>
                <a:sym typeface="Roboto"/>
              </a:rPr>
              <a:t>To create or manage a group: </a:t>
            </a:r>
          </a:p>
          <a:p>
            <a:pPr algn="l">
              <a:lnSpc>
                <a:spcPts val="4231"/>
              </a:lnSpc>
            </a:pPr>
            <a:r>
              <a:rPr lang="en-US" sz="2488">
                <a:solidFill>
                  <a:srgbClr val="212FA4"/>
                </a:solidFill>
                <a:latin typeface="Roboto"/>
                <a:ea typeface="Roboto"/>
                <a:cs typeface="Roboto"/>
                <a:sym typeface="Roboto"/>
              </a:rPr>
              <a:t>1.Click on Groups under the Access Control section. </a:t>
            </a:r>
          </a:p>
          <a:p>
            <a:pPr algn="l">
              <a:lnSpc>
                <a:spcPts val="4231"/>
              </a:lnSpc>
            </a:pPr>
            <a:r>
              <a:rPr lang="en-US" sz="2488">
                <a:solidFill>
                  <a:srgbClr val="212FA4"/>
                </a:solidFill>
                <a:latin typeface="Roboto"/>
                <a:ea typeface="Roboto"/>
                <a:cs typeface="Roboto"/>
                <a:sym typeface="Roboto"/>
              </a:rPr>
              <a:t>2.You can Create New Group by giving it a name (e.g., "Content Editors," "Thesis Reviewers"). </a:t>
            </a:r>
          </a:p>
          <a:p>
            <a:pPr algn="l">
              <a:lnSpc>
                <a:spcPts val="4231"/>
              </a:lnSpc>
            </a:pPr>
            <a:r>
              <a:rPr lang="en-US" sz="2488">
                <a:solidFill>
                  <a:srgbClr val="212FA4"/>
                </a:solidFill>
                <a:latin typeface="Roboto"/>
                <a:ea typeface="Roboto"/>
                <a:cs typeface="Roboto"/>
                <a:sym typeface="Roboto"/>
              </a:rPr>
              <a:t>3.Add users to the group by searching for their usernames or emails and adding them to the group. </a:t>
            </a:r>
          </a:p>
          <a:p>
            <a:pPr algn="l">
              <a:lnSpc>
                <a:spcPts val="4231"/>
              </a:lnSpc>
            </a:pPr>
            <a:r>
              <a:rPr lang="en-US" sz="2488">
                <a:solidFill>
                  <a:srgbClr val="212FA4"/>
                </a:solidFill>
                <a:latin typeface="Roboto"/>
                <a:ea typeface="Roboto"/>
                <a:cs typeface="Roboto"/>
                <a:sym typeface="Roboto"/>
              </a:rPr>
              <a:t>4.Save the group. </a:t>
            </a:r>
          </a:p>
          <a:p>
            <a:pPr algn="l" marL="0" indent="0" lvl="0">
              <a:lnSpc>
                <a:spcPts val="4231"/>
              </a:lnSpc>
            </a:pPr>
          </a:p>
        </p:txBody>
      </p:sp>
      <p:sp>
        <p:nvSpPr>
          <p:cNvPr name="TextBox 8" id="8"/>
          <p:cNvSpPr txBox="true"/>
          <p:nvPr/>
        </p:nvSpPr>
        <p:spPr>
          <a:xfrm rot="0">
            <a:off x="8341127" y="6715125"/>
            <a:ext cx="8918173" cy="2028825"/>
          </a:xfrm>
          <a:prstGeom prst="rect">
            <a:avLst/>
          </a:prstGeom>
        </p:spPr>
        <p:txBody>
          <a:bodyPr anchor="t" rtlCol="false" tIns="0" lIns="0" bIns="0" rIns="0">
            <a:spAutoFit/>
          </a:bodyPr>
          <a:lstStyle/>
          <a:p>
            <a:pPr algn="l" marL="518160" indent="-259080" lvl="1">
              <a:lnSpc>
                <a:spcPts val="4079"/>
              </a:lnSpc>
              <a:buFont typeface="Arial"/>
              <a:buChar char="•"/>
            </a:pPr>
            <a:r>
              <a:rPr lang="en-US" b="true" sz="2400">
                <a:solidFill>
                  <a:srgbClr val="BF0E0E"/>
                </a:solidFill>
                <a:latin typeface="Roboto Bold"/>
                <a:ea typeface="Roboto Bold"/>
                <a:cs typeface="Roboto Bold"/>
                <a:sym typeface="Roboto Bold"/>
              </a:rPr>
              <a:t>Anonymous</a:t>
            </a:r>
            <a:r>
              <a:rPr lang="en-US" b="true" sz="2400">
                <a:solidFill>
                  <a:srgbClr val="FF0000"/>
                </a:solidFill>
                <a:latin typeface="Roboto Bold"/>
                <a:ea typeface="Roboto Bold"/>
                <a:cs typeface="Roboto Bold"/>
                <a:sym typeface="Roboto Bold"/>
              </a:rPr>
              <a:t>: </a:t>
            </a:r>
            <a:r>
              <a:rPr lang="en-US" sz="2400">
                <a:solidFill>
                  <a:srgbClr val="212FA4"/>
                </a:solidFill>
                <a:latin typeface="Roboto"/>
                <a:ea typeface="Roboto"/>
                <a:cs typeface="Roboto"/>
                <a:sym typeface="Roboto"/>
              </a:rPr>
              <a:t>All users, including those not logged in. </a:t>
            </a:r>
          </a:p>
          <a:p>
            <a:pPr algn="l" marL="518160" indent="-259080" lvl="1">
              <a:lnSpc>
                <a:spcPts val="4079"/>
              </a:lnSpc>
              <a:buFont typeface="Arial"/>
              <a:buChar char="•"/>
            </a:pPr>
            <a:r>
              <a:rPr lang="en-US" b="true" sz="2400">
                <a:solidFill>
                  <a:srgbClr val="BF0E0E"/>
                </a:solidFill>
                <a:latin typeface="Roboto Bold"/>
                <a:ea typeface="Roboto Bold"/>
                <a:cs typeface="Roboto Bold"/>
                <a:sym typeface="Roboto Bold"/>
              </a:rPr>
              <a:t>Authenticated Users:</a:t>
            </a:r>
            <a:r>
              <a:rPr lang="en-US" sz="2400">
                <a:solidFill>
                  <a:srgbClr val="212FA4"/>
                </a:solidFill>
                <a:latin typeface="Roboto"/>
                <a:ea typeface="Roboto"/>
                <a:cs typeface="Roboto"/>
                <a:sym typeface="Roboto"/>
              </a:rPr>
              <a:t> Only logged-in users. </a:t>
            </a:r>
          </a:p>
          <a:p>
            <a:pPr algn="l" marL="518160" indent="-259080" lvl="1">
              <a:lnSpc>
                <a:spcPts val="4079"/>
              </a:lnSpc>
              <a:buFont typeface="Arial"/>
              <a:buChar char="•"/>
            </a:pPr>
            <a:r>
              <a:rPr lang="en-US" b="true" sz="2400">
                <a:solidFill>
                  <a:srgbClr val="BF0E0E"/>
                </a:solidFill>
                <a:latin typeface="Roboto Bold"/>
                <a:ea typeface="Roboto Bold"/>
                <a:cs typeface="Roboto Bold"/>
                <a:sym typeface="Roboto Bold"/>
              </a:rPr>
              <a:t>Admin:</a:t>
            </a:r>
            <a:r>
              <a:rPr lang="en-US" sz="2400">
                <a:solidFill>
                  <a:srgbClr val="212FA4"/>
                </a:solidFill>
                <a:latin typeface="Roboto"/>
                <a:ea typeface="Roboto"/>
                <a:cs typeface="Roboto"/>
                <a:sym typeface="Roboto"/>
              </a:rPr>
              <a:t> Users with full administrative access. </a:t>
            </a:r>
          </a:p>
          <a:p>
            <a:pPr algn="l">
              <a:lnSpc>
                <a:spcPts val="4079"/>
              </a:lnSpc>
            </a:pPr>
          </a:p>
        </p:txBody>
      </p:sp>
      <p:sp>
        <p:nvSpPr>
          <p:cNvPr name="TextBox 9" id="9"/>
          <p:cNvSpPr txBox="true"/>
          <p:nvPr/>
        </p:nvSpPr>
        <p:spPr>
          <a:xfrm rot="0">
            <a:off x="8341127" y="6228193"/>
            <a:ext cx="8918173" cy="415290"/>
          </a:xfrm>
          <a:prstGeom prst="rect">
            <a:avLst/>
          </a:prstGeom>
        </p:spPr>
        <p:txBody>
          <a:bodyPr anchor="t" rtlCol="false" tIns="0" lIns="0" bIns="0" rIns="0">
            <a:spAutoFit/>
          </a:bodyPr>
          <a:lstStyle/>
          <a:p>
            <a:pPr algn="l" marL="0" indent="0" lvl="0">
              <a:lnSpc>
                <a:spcPts val="3359"/>
              </a:lnSpc>
              <a:spcBef>
                <a:spcPct val="0"/>
              </a:spcBef>
            </a:pPr>
            <a:r>
              <a:rPr lang="en-US" b="true" sz="2400">
                <a:solidFill>
                  <a:srgbClr val="212FA4"/>
                </a:solidFill>
                <a:latin typeface="Roboto Bold"/>
                <a:ea typeface="Roboto Bold"/>
                <a:cs typeface="Roboto Bold"/>
                <a:sym typeface="Roboto Bold"/>
              </a:rPr>
              <a:t>USER CATEGORY</a:t>
            </a:r>
          </a:p>
        </p:txBody>
      </p:sp>
      <p:sp>
        <p:nvSpPr>
          <p:cNvPr name="TextBox 10" id="10"/>
          <p:cNvSpPr txBox="true"/>
          <p:nvPr/>
        </p:nvSpPr>
        <p:spPr>
          <a:xfrm rot="0">
            <a:off x="464001" y="3598487"/>
            <a:ext cx="8918173" cy="415290"/>
          </a:xfrm>
          <a:prstGeom prst="rect">
            <a:avLst/>
          </a:prstGeom>
        </p:spPr>
        <p:txBody>
          <a:bodyPr anchor="t" rtlCol="false" tIns="0" lIns="0" bIns="0" rIns="0">
            <a:spAutoFit/>
          </a:bodyPr>
          <a:lstStyle/>
          <a:p>
            <a:pPr algn="l" marL="0" indent="0" lvl="0">
              <a:lnSpc>
                <a:spcPts val="3359"/>
              </a:lnSpc>
              <a:spcBef>
                <a:spcPct val="0"/>
              </a:spcBef>
            </a:pPr>
            <a:r>
              <a:rPr lang="en-US" b="true" sz="2400">
                <a:solidFill>
                  <a:srgbClr val="212FA4"/>
                </a:solidFill>
                <a:latin typeface="Roboto Bold"/>
                <a:ea typeface="Roboto Bold"/>
                <a:cs typeface="Roboto Bold"/>
                <a:sym typeface="Roboto Bold"/>
              </a:rPr>
              <a:t>CREATE OR MODIFY GROUP</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0">
            <a:off x="0" y="2088393"/>
            <a:ext cx="9195507" cy="7340110"/>
            <a:chOff x="0" y="0"/>
            <a:chExt cx="12185831" cy="9727070"/>
          </a:xfrm>
        </p:grpSpPr>
        <p:sp>
          <p:nvSpPr>
            <p:cNvPr name="Freeform 3" id="3"/>
            <p:cNvSpPr/>
            <p:nvPr/>
          </p:nvSpPr>
          <p:spPr>
            <a:xfrm flipH="false" flipV="false" rot="0">
              <a:off x="0" y="0"/>
              <a:ext cx="12185831" cy="9727070"/>
            </a:xfrm>
            <a:custGeom>
              <a:avLst/>
              <a:gdLst/>
              <a:ahLst/>
              <a:cxnLst/>
              <a:rect r="r" b="b" t="t" l="l"/>
              <a:pathLst>
                <a:path h="9727070" w="12185831">
                  <a:moveTo>
                    <a:pt x="0" y="1848765"/>
                  </a:moveTo>
                  <a:lnTo>
                    <a:pt x="1827113" y="202522"/>
                  </a:lnTo>
                  <a:lnTo>
                    <a:pt x="10358718" y="0"/>
                  </a:lnTo>
                  <a:lnTo>
                    <a:pt x="12185831" y="4668031"/>
                  </a:lnTo>
                  <a:lnTo>
                    <a:pt x="11244360" y="8028692"/>
                  </a:lnTo>
                  <a:lnTo>
                    <a:pt x="12053873" y="9727070"/>
                  </a:lnTo>
                  <a:lnTo>
                    <a:pt x="0" y="9727070"/>
                  </a:lnTo>
                  <a:close/>
                </a:path>
              </a:pathLst>
            </a:custGeom>
            <a:blipFill>
              <a:blip r:embed="rId2"/>
              <a:stretch>
                <a:fillRect l="0" t="-32915" r="0" b="-5895"/>
              </a:stretch>
            </a:blipFill>
          </p:spPr>
        </p:sp>
      </p:grpSp>
      <p:grpSp>
        <p:nvGrpSpPr>
          <p:cNvPr name="Group 4" id="4"/>
          <p:cNvGrpSpPr/>
          <p:nvPr/>
        </p:nvGrpSpPr>
        <p:grpSpPr>
          <a:xfrm rot="4388562">
            <a:off x="16299965" y="810120"/>
            <a:ext cx="1798448" cy="1798448"/>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6" id="6"/>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3411949">
            <a:off x="-1340594" y="-1107576"/>
            <a:ext cx="2681188" cy="2681188"/>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9" id="9"/>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4388562">
            <a:off x="16953602" y="8886694"/>
            <a:ext cx="1798448" cy="1798448"/>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12" id="12"/>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1855375" y="9785918"/>
            <a:ext cx="4885209" cy="4885209"/>
          </a:xfrm>
          <a:custGeom>
            <a:avLst/>
            <a:gdLst/>
            <a:ahLst/>
            <a:cxnLst/>
            <a:rect r="r" b="b" t="t" l="l"/>
            <a:pathLst>
              <a:path h="4885209" w="4885209">
                <a:moveTo>
                  <a:pt x="0" y="0"/>
                </a:moveTo>
                <a:lnTo>
                  <a:pt x="4885209" y="0"/>
                </a:lnTo>
                <a:lnTo>
                  <a:pt x="4885209" y="4885209"/>
                </a:lnTo>
                <a:lnTo>
                  <a:pt x="0" y="48852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4" id="14"/>
          <p:cNvSpPr txBox="true"/>
          <p:nvPr/>
        </p:nvSpPr>
        <p:spPr>
          <a:xfrm rot="0">
            <a:off x="2242572" y="730870"/>
            <a:ext cx="14124159" cy="1003642"/>
          </a:xfrm>
          <a:prstGeom prst="rect">
            <a:avLst/>
          </a:prstGeom>
        </p:spPr>
        <p:txBody>
          <a:bodyPr anchor="t" rtlCol="false" tIns="0" lIns="0" bIns="0" rIns="0">
            <a:spAutoFit/>
          </a:bodyPr>
          <a:lstStyle/>
          <a:p>
            <a:pPr algn="l">
              <a:lnSpc>
                <a:spcPts val="7526"/>
              </a:lnSpc>
            </a:pPr>
            <a:r>
              <a:rPr lang="en-US" sz="7526" spc="-383" b="true">
                <a:solidFill>
                  <a:srgbClr val="4F54D3"/>
                </a:solidFill>
                <a:latin typeface="Open Sauce Bold"/>
                <a:ea typeface="Open Sauce Bold"/>
                <a:cs typeface="Open Sauce Bold"/>
                <a:sym typeface="Open Sauce Bold"/>
              </a:rPr>
              <a:t>Assign Roles and Permissions </a:t>
            </a:r>
          </a:p>
        </p:txBody>
      </p:sp>
      <p:sp>
        <p:nvSpPr>
          <p:cNvPr name="TextBox 15" id="15"/>
          <p:cNvSpPr txBox="true"/>
          <p:nvPr/>
        </p:nvSpPr>
        <p:spPr>
          <a:xfrm rot="0">
            <a:off x="9558975" y="3140484"/>
            <a:ext cx="8729025" cy="5900550"/>
          </a:xfrm>
          <a:prstGeom prst="rect">
            <a:avLst/>
          </a:prstGeom>
        </p:spPr>
        <p:txBody>
          <a:bodyPr anchor="t" rtlCol="false" tIns="0" lIns="0" bIns="0" rIns="0">
            <a:spAutoFit/>
          </a:bodyPr>
          <a:lstStyle/>
          <a:p>
            <a:pPr algn="l">
              <a:lnSpc>
                <a:spcPts val="3843"/>
              </a:lnSpc>
            </a:pPr>
            <a:r>
              <a:rPr lang="en-US" sz="3202">
                <a:solidFill>
                  <a:srgbClr val="4F54D3"/>
                </a:solidFill>
                <a:latin typeface="Arial"/>
                <a:ea typeface="Arial"/>
                <a:cs typeface="Arial"/>
                <a:sym typeface="Arial"/>
              </a:rPr>
              <a:t>Once groups are set up, you can assign roles and permissions to those groups at the community, collection, or item level. </a:t>
            </a:r>
          </a:p>
          <a:p>
            <a:pPr algn="l">
              <a:lnSpc>
                <a:spcPts val="3843"/>
              </a:lnSpc>
            </a:pPr>
          </a:p>
          <a:p>
            <a:pPr algn="l">
              <a:lnSpc>
                <a:spcPts val="3843"/>
              </a:lnSpc>
            </a:pPr>
            <a:r>
              <a:rPr lang="en-US" sz="3202">
                <a:solidFill>
                  <a:srgbClr val="4F54D3"/>
                </a:solidFill>
                <a:latin typeface="Arial"/>
                <a:ea typeface="Arial"/>
                <a:cs typeface="Arial"/>
                <a:sym typeface="Arial"/>
              </a:rPr>
              <a:t>Common roles include: </a:t>
            </a:r>
          </a:p>
          <a:p>
            <a:pPr algn="l">
              <a:lnSpc>
                <a:spcPts val="3843"/>
              </a:lnSpc>
            </a:pPr>
          </a:p>
          <a:p>
            <a:pPr algn="l">
              <a:lnSpc>
                <a:spcPts val="3843"/>
              </a:lnSpc>
            </a:pPr>
            <a:r>
              <a:rPr lang="en-US" sz="3202">
                <a:solidFill>
                  <a:srgbClr val="4F54D3"/>
                </a:solidFill>
                <a:latin typeface="Arial"/>
                <a:ea typeface="Arial"/>
                <a:cs typeface="Arial"/>
                <a:sym typeface="Arial"/>
              </a:rPr>
              <a:t>•</a:t>
            </a:r>
            <a:r>
              <a:rPr lang="en-US" sz="3202" b="true">
                <a:solidFill>
                  <a:srgbClr val="BF0E0E"/>
                </a:solidFill>
                <a:latin typeface="Arial Bold"/>
                <a:ea typeface="Arial Bold"/>
                <a:cs typeface="Arial Bold"/>
                <a:sym typeface="Arial Bold"/>
              </a:rPr>
              <a:t>Submitter</a:t>
            </a:r>
            <a:r>
              <a:rPr lang="en-US" sz="3202">
                <a:solidFill>
                  <a:srgbClr val="4F54D3"/>
                </a:solidFill>
                <a:latin typeface="Arial"/>
                <a:ea typeface="Arial"/>
                <a:cs typeface="Arial"/>
                <a:sym typeface="Arial"/>
              </a:rPr>
              <a:t>: Can submit items to a collection, </a:t>
            </a:r>
            <a:r>
              <a:rPr lang="en-US" sz="3202" b="true">
                <a:solidFill>
                  <a:srgbClr val="BF0E0E"/>
                </a:solidFill>
                <a:latin typeface="Arial Bold"/>
                <a:ea typeface="Arial Bold"/>
                <a:cs typeface="Arial Bold"/>
                <a:sym typeface="Arial Bold"/>
              </a:rPr>
              <a:t>Editor:</a:t>
            </a:r>
            <a:r>
              <a:rPr lang="en-US" sz="3202">
                <a:solidFill>
                  <a:srgbClr val="4F54D3"/>
                </a:solidFill>
                <a:latin typeface="Arial"/>
                <a:ea typeface="Arial"/>
                <a:cs typeface="Arial"/>
                <a:sym typeface="Arial"/>
              </a:rPr>
              <a:t> Can edit metadata and items in a collection or community, </a:t>
            </a:r>
          </a:p>
          <a:p>
            <a:pPr algn="l">
              <a:lnSpc>
                <a:spcPts val="3843"/>
              </a:lnSpc>
            </a:pPr>
            <a:r>
              <a:rPr lang="en-US" sz="3202" b="true">
                <a:solidFill>
                  <a:srgbClr val="BF0E0E"/>
                </a:solidFill>
                <a:latin typeface="Arial Bold"/>
                <a:ea typeface="Arial Bold"/>
                <a:cs typeface="Arial Bold"/>
                <a:sym typeface="Arial Bold"/>
              </a:rPr>
              <a:t>Reviewer:</a:t>
            </a:r>
            <a:r>
              <a:rPr lang="en-US" sz="3202">
                <a:solidFill>
                  <a:srgbClr val="4F54D3"/>
                </a:solidFill>
                <a:latin typeface="Arial"/>
                <a:ea typeface="Arial"/>
                <a:cs typeface="Arial"/>
                <a:sym typeface="Arial"/>
              </a:rPr>
              <a:t> Can approve or reject submitted items, </a:t>
            </a:r>
          </a:p>
          <a:p>
            <a:pPr algn="l">
              <a:lnSpc>
                <a:spcPts val="3843"/>
              </a:lnSpc>
            </a:pPr>
            <a:r>
              <a:rPr lang="en-US" b="true" sz="3202">
                <a:solidFill>
                  <a:srgbClr val="BF0E0E"/>
                </a:solidFill>
                <a:latin typeface="Arial Bold"/>
                <a:ea typeface="Arial Bold"/>
                <a:cs typeface="Arial Bold"/>
                <a:sym typeface="Arial Bold"/>
              </a:rPr>
              <a:t>Administrator:</a:t>
            </a:r>
            <a:r>
              <a:rPr lang="en-US" sz="3202">
                <a:solidFill>
                  <a:srgbClr val="4F54D3"/>
                </a:solidFill>
                <a:latin typeface="Arial"/>
                <a:ea typeface="Arial"/>
                <a:cs typeface="Arial"/>
                <a:sym typeface="Arial"/>
              </a:rPr>
              <a:t> Has full control over all actions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0">
            <a:off x="219850" y="2037335"/>
            <a:ext cx="9707232" cy="7748583"/>
            <a:chOff x="0" y="0"/>
            <a:chExt cx="12185831" cy="9727070"/>
          </a:xfrm>
        </p:grpSpPr>
        <p:sp>
          <p:nvSpPr>
            <p:cNvPr name="Freeform 3" id="3"/>
            <p:cNvSpPr/>
            <p:nvPr/>
          </p:nvSpPr>
          <p:spPr>
            <a:xfrm flipH="false" flipV="false" rot="0">
              <a:off x="0" y="0"/>
              <a:ext cx="12185831" cy="9727070"/>
            </a:xfrm>
            <a:custGeom>
              <a:avLst/>
              <a:gdLst/>
              <a:ahLst/>
              <a:cxnLst/>
              <a:rect r="r" b="b" t="t" l="l"/>
              <a:pathLst>
                <a:path h="9727070" w="12185831">
                  <a:moveTo>
                    <a:pt x="0" y="1848765"/>
                  </a:moveTo>
                  <a:lnTo>
                    <a:pt x="1827113" y="202522"/>
                  </a:lnTo>
                  <a:lnTo>
                    <a:pt x="10358718" y="0"/>
                  </a:lnTo>
                  <a:lnTo>
                    <a:pt x="12185831" y="4668031"/>
                  </a:lnTo>
                  <a:lnTo>
                    <a:pt x="11244360" y="8028692"/>
                  </a:lnTo>
                  <a:lnTo>
                    <a:pt x="12053873" y="9727070"/>
                  </a:lnTo>
                  <a:lnTo>
                    <a:pt x="0" y="9727070"/>
                  </a:lnTo>
                  <a:close/>
                </a:path>
              </a:pathLst>
            </a:custGeom>
            <a:blipFill>
              <a:blip r:embed="rId2"/>
              <a:stretch>
                <a:fillRect l="0" t="0" r="-39428" b="0"/>
              </a:stretch>
            </a:blipFill>
          </p:spPr>
        </p:sp>
      </p:grpSp>
      <p:grpSp>
        <p:nvGrpSpPr>
          <p:cNvPr name="Group 4" id="4"/>
          <p:cNvGrpSpPr/>
          <p:nvPr/>
        </p:nvGrpSpPr>
        <p:grpSpPr>
          <a:xfrm rot="4388562">
            <a:off x="16299965" y="810120"/>
            <a:ext cx="1798448" cy="1798448"/>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6" id="6"/>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3411949">
            <a:off x="-1340594" y="-1107576"/>
            <a:ext cx="2681188" cy="2681188"/>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9" id="9"/>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4388562">
            <a:off x="16953602" y="8886694"/>
            <a:ext cx="1798448" cy="1798448"/>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12" id="12"/>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1855375" y="9785918"/>
            <a:ext cx="4885209" cy="4885209"/>
          </a:xfrm>
          <a:custGeom>
            <a:avLst/>
            <a:gdLst/>
            <a:ahLst/>
            <a:cxnLst/>
            <a:rect r="r" b="b" t="t" l="l"/>
            <a:pathLst>
              <a:path h="4885209" w="4885209">
                <a:moveTo>
                  <a:pt x="0" y="0"/>
                </a:moveTo>
                <a:lnTo>
                  <a:pt x="4885209" y="0"/>
                </a:lnTo>
                <a:lnTo>
                  <a:pt x="4885209" y="4885209"/>
                </a:lnTo>
                <a:lnTo>
                  <a:pt x="0" y="48852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4" id="14"/>
          <p:cNvSpPr txBox="true"/>
          <p:nvPr/>
        </p:nvSpPr>
        <p:spPr>
          <a:xfrm rot="0">
            <a:off x="2178028" y="730870"/>
            <a:ext cx="13899812" cy="1003642"/>
          </a:xfrm>
          <a:prstGeom prst="rect">
            <a:avLst/>
          </a:prstGeom>
        </p:spPr>
        <p:txBody>
          <a:bodyPr anchor="t" rtlCol="false" tIns="0" lIns="0" bIns="0" rIns="0">
            <a:spAutoFit/>
          </a:bodyPr>
          <a:lstStyle/>
          <a:p>
            <a:pPr algn="l">
              <a:lnSpc>
                <a:spcPts val="7526"/>
              </a:lnSpc>
            </a:pPr>
            <a:r>
              <a:rPr lang="en-US" sz="7526" spc="-383" b="true">
                <a:solidFill>
                  <a:srgbClr val="4F54D3"/>
                </a:solidFill>
                <a:latin typeface="Open Sauce Bold"/>
                <a:ea typeface="Open Sauce Bold"/>
                <a:cs typeface="Open Sauce Bold"/>
                <a:sym typeface="Open Sauce Bold"/>
              </a:rPr>
              <a:t>Assign Roles and Permissions </a:t>
            </a:r>
          </a:p>
        </p:txBody>
      </p:sp>
      <p:sp>
        <p:nvSpPr>
          <p:cNvPr name="TextBox 15" id="15"/>
          <p:cNvSpPr txBox="true"/>
          <p:nvPr/>
        </p:nvSpPr>
        <p:spPr>
          <a:xfrm rot="0">
            <a:off x="10362257" y="2290080"/>
            <a:ext cx="7925743" cy="7495838"/>
          </a:xfrm>
          <a:prstGeom prst="rect">
            <a:avLst/>
          </a:prstGeom>
        </p:spPr>
        <p:txBody>
          <a:bodyPr anchor="t" rtlCol="false" tIns="0" lIns="0" bIns="0" rIns="0">
            <a:spAutoFit/>
          </a:bodyPr>
          <a:lstStyle/>
          <a:p>
            <a:pPr algn="l">
              <a:lnSpc>
                <a:spcPts val="3704"/>
              </a:lnSpc>
            </a:pPr>
            <a:r>
              <a:rPr lang="en-US" sz="3087">
                <a:solidFill>
                  <a:srgbClr val="4F54D3"/>
                </a:solidFill>
                <a:latin typeface="Arial"/>
                <a:ea typeface="Arial"/>
                <a:cs typeface="Arial"/>
                <a:sym typeface="Arial"/>
              </a:rPr>
              <a:t>To Assign Roles to a Group:</a:t>
            </a:r>
          </a:p>
          <a:p>
            <a:pPr algn="l">
              <a:lnSpc>
                <a:spcPts val="3704"/>
              </a:lnSpc>
            </a:pPr>
            <a:r>
              <a:rPr lang="en-US" sz="3087">
                <a:solidFill>
                  <a:srgbClr val="4F54D3"/>
                </a:solidFill>
                <a:latin typeface="Arial"/>
                <a:ea typeface="Arial"/>
                <a:cs typeface="Arial"/>
                <a:sym typeface="Arial"/>
              </a:rPr>
              <a:t> </a:t>
            </a:r>
          </a:p>
          <a:p>
            <a:pPr algn="l">
              <a:lnSpc>
                <a:spcPts val="3704"/>
              </a:lnSpc>
            </a:pPr>
            <a:r>
              <a:rPr lang="en-US" sz="3087">
                <a:solidFill>
                  <a:srgbClr val="4F54D3"/>
                </a:solidFill>
                <a:latin typeface="Arial"/>
                <a:ea typeface="Arial"/>
                <a:cs typeface="Arial"/>
                <a:sym typeface="Arial"/>
              </a:rPr>
              <a:t>1.Navigate to the Community, Collection, or Item where you want to set permissions. </a:t>
            </a:r>
          </a:p>
          <a:p>
            <a:pPr algn="l">
              <a:lnSpc>
                <a:spcPts val="3704"/>
              </a:lnSpc>
            </a:pPr>
          </a:p>
          <a:p>
            <a:pPr algn="l">
              <a:lnSpc>
                <a:spcPts val="3704"/>
              </a:lnSpc>
            </a:pPr>
            <a:r>
              <a:rPr lang="en-US" sz="3087">
                <a:solidFill>
                  <a:srgbClr val="4F54D3"/>
                </a:solidFill>
                <a:latin typeface="Arial"/>
                <a:ea typeface="Arial"/>
                <a:cs typeface="Arial"/>
                <a:sym typeface="Arial"/>
              </a:rPr>
              <a:t>2.In the settings, look for the Submission Workflow option. </a:t>
            </a:r>
          </a:p>
          <a:p>
            <a:pPr algn="l">
              <a:lnSpc>
                <a:spcPts val="3704"/>
              </a:lnSpc>
            </a:pPr>
          </a:p>
          <a:p>
            <a:pPr algn="l">
              <a:lnSpc>
                <a:spcPts val="3704"/>
              </a:lnSpc>
            </a:pPr>
            <a:r>
              <a:rPr lang="en-US" sz="3087">
                <a:solidFill>
                  <a:srgbClr val="4F54D3"/>
                </a:solidFill>
                <a:latin typeface="Arial"/>
                <a:ea typeface="Arial"/>
                <a:cs typeface="Arial"/>
                <a:sym typeface="Arial"/>
              </a:rPr>
              <a:t>3.Choose a role (e.g., Submitter, Editor, Reviewer). </a:t>
            </a:r>
          </a:p>
          <a:p>
            <a:pPr algn="l">
              <a:lnSpc>
                <a:spcPts val="3704"/>
              </a:lnSpc>
            </a:pPr>
          </a:p>
          <a:p>
            <a:pPr algn="l">
              <a:lnSpc>
                <a:spcPts val="3704"/>
              </a:lnSpc>
            </a:pPr>
            <a:r>
              <a:rPr lang="en-US" sz="3087">
                <a:solidFill>
                  <a:srgbClr val="4F54D3"/>
                </a:solidFill>
                <a:latin typeface="Arial"/>
                <a:ea typeface="Arial"/>
                <a:cs typeface="Arial"/>
                <a:sym typeface="Arial"/>
              </a:rPr>
              <a:t>4.Assign the appropriate group or user to that role. </a:t>
            </a:r>
          </a:p>
          <a:p>
            <a:pPr algn="l">
              <a:lnSpc>
                <a:spcPts val="3704"/>
              </a:lnSpc>
            </a:pPr>
          </a:p>
          <a:p>
            <a:pPr algn="l">
              <a:lnSpc>
                <a:spcPts val="3704"/>
              </a:lnSpc>
            </a:pPr>
            <a:r>
              <a:rPr lang="en-US" sz="3087">
                <a:solidFill>
                  <a:srgbClr val="4F54D3"/>
                </a:solidFill>
                <a:latin typeface="Arial"/>
                <a:ea typeface="Arial"/>
                <a:cs typeface="Arial"/>
                <a:sym typeface="Arial"/>
              </a:rPr>
              <a:t>5.Save the changes. </a:t>
            </a:r>
          </a:p>
          <a:p>
            <a:pPr algn="l">
              <a:lnSpc>
                <a:spcPts val="3704"/>
              </a:lnSpc>
            </a:pPr>
          </a:p>
        </p:txBody>
      </p:sp>
    </p:spTree>
  </p:cSld>
  <p:clrMapOvr>
    <a:masterClrMapping/>
  </p:clrMapOvr>
  <p:transition spd="slow">
    <p:push dir="u"/>
  </p:transition>
</p:sld>
</file>

<file path=ppt/slides/slide2.xml><?xml version="1.0" encoding="utf-8"?>
<p:sld xmlns:p="http://schemas.openxmlformats.org/presentationml/2006/main" xmlns:a="http://schemas.openxmlformats.org/drawingml/2006/main">
  <p:cSld>
    <p:bg>
      <p:bgPr>
        <a:solidFill>
          <a:srgbClr val="4F54D3"/>
        </a:solidFill>
      </p:bgPr>
    </p:bg>
    <p:spTree>
      <p:nvGrpSpPr>
        <p:cNvPr id="1" name=""/>
        <p:cNvGrpSpPr/>
        <p:nvPr/>
      </p:nvGrpSpPr>
      <p:grpSpPr>
        <a:xfrm>
          <a:off x="0" y="0"/>
          <a:ext cx="0" cy="0"/>
          <a:chOff x="0" y="0"/>
          <a:chExt cx="0" cy="0"/>
        </a:xfrm>
      </p:grpSpPr>
      <p:sp>
        <p:nvSpPr>
          <p:cNvPr name="TextBox 2" id="2"/>
          <p:cNvSpPr txBox="true"/>
          <p:nvPr/>
        </p:nvSpPr>
        <p:spPr>
          <a:xfrm rot="0">
            <a:off x="10175462" y="8905518"/>
            <a:ext cx="728538" cy="476250"/>
          </a:xfrm>
          <a:prstGeom prst="rect">
            <a:avLst/>
          </a:prstGeom>
        </p:spPr>
        <p:txBody>
          <a:bodyPr anchor="t" rtlCol="false" tIns="0" lIns="0" bIns="0" rIns="0">
            <a:spAutoFit/>
          </a:bodyPr>
          <a:lstStyle/>
          <a:p>
            <a:pPr algn="just" marL="0" indent="0" lvl="0">
              <a:lnSpc>
                <a:spcPts val="3363"/>
              </a:lnSpc>
            </a:pPr>
            <a:r>
              <a:rPr lang="en-US" sz="2802">
                <a:solidFill>
                  <a:srgbClr val="E9E9E9"/>
                </a:solidFill>
                <a:latin typeface="Arial"/>
                <a:ea typeface="Arial"/>
                <a:cs typeface="Arial"/>
                <a:sym typeface="Arial"/>
              </a:rPr>
              <a:t>06</a:t>
            </a:r>
          </a:p>
        </p:txBody>
      </p:sp>
      <p:sp>
        <p:nvSpPr>
          <p:cNvPr name="TextBox 3" id="3"/>
          <p:cNvSpPr txBox="true"/>
          <p:nvPr/>
        </p:nvSpPr>
        <p:spPr>
          <a:xfrm rot="0">
            <a:off x="11278646" y="8905518"/>
            <a:ext cx="5980654" cy="476250"/>
          </a:xfrm>
          <a:prstGeom prst="rect">
            <a:avLst/>
          </a:prstGeom>
        </p:spPr>
        <p:txBody>
          <a:bodyPr anchor="t" rtlCol="false" tIns="0" lIns="0" bIns="0" rIns="0">
            <a:spAutoFit/>
          </a:bodyPr>
          <a:lstStyle/>
          <a:p>
            <a:pPr algn="r" marL="0" indent="0" lvl="0">
              <a:lnSpc>
                <a:spcPts val="3363"/>
              </a:lnSpc>
            </a:pPr>
            <a:r>
              <a:rPr lang="en-US" sz="2802">
                <a:solidFill>
                  <a:srgbClr val="E9E9E9"/>
                </a:solidFill>
                <a:latin typeface="Arial"/>
                <a:ea typeface="Arial"/>
                <a:cs typeface="Arial"/>
                <a:sym typeface="Arial"/>
              </a:rPr>
              <a:t>UPDATE PROFILE </a:t>
            </a:r>
          </a:p>
        </p:txBody>
      </p:sp>
      <p:sp>
        <p:nvSpPr>
          <p:cNvPr name="AutoShape 4" id="4"/>
          <p:cNvSpPr/>
          <p:nvPr/>
        </p:nvSpPr>
        <p:spPr>
          <a:xfrm>
            <a:off x="10175462" y="9268263"/>
            <a:ext cx="7083838" cy="0"/>
          </a:xfrm>
          <a:prstGeom prst="line">
            <a:avLst/>
          </a:prstGeom>
          <a:ln cap="flat" w="9525">
            <a:solidFill>
              <a:srgbClr val="E9E9E9"/>
            </a:solidFill>
            <a:prstDash val="solid"/>
            <a:headEnd type="none" len="sm" w="sm"/>
            <a:tailEnd type="none" len="sm" w="sm"/>
          </a:ln>
        </p:spPr>
      </p:sp>
      <p:sp>
        <p:nvSpPr>
          <p:cNvPr name="AutoShape 5" id="5"/>
          <p:cNvSpPr/>
          <p:nvPr/>
        </p:nvSpPr>
        <p:spPr>
          <a:xfrm>
            <a:off x="10175462" y="8325288"/>
            <a:ext cx="7083838" cy="0"/>
          </a:xfrm>
          <a:prstGeom prst="line">
            <a:avLst/>
          </a:prstGeom>
          <a:ln cap="flat" w="9525">
            <a:solidFill>
              <a:srgbClr val="E9E9E9"/>
            </a:solidFill>
            <a:prstDash val="solid"/>
            <a:headEnd type="none" len="sm" w="sm"/>
            <a:tailEnd type="none" len="sm" w="sm"/>
          </a:ln>
        </p:spPr>
      </p:sp>
      <p:sp>
        <p:nvSpPr>
          <p:cNvPr name="AutoShape 6" id="6"/>
          <p:cNvSpPr/>
          <p:nvPr/>
        </p:nvSpPr>
        <p:spPr>
          <a:xfrm>
            <a:off x="10175462" y="7388740"/>
            <a:ext cx="7083838" cy="0"/>
          </a:xfrm>
          <a:prstGeom prst="line">
            <a:avLst/>
          </a:prstGeom>
          <a:ln cap="flat" w="9525">
            <a:solidFill>
              <a:srgbClr val="E9E9E9"/>
            </a:solidFill>
            <a:prstDash val="solid"/>
            <a:headEnd type="none" len="sm" w="sm"/>
            <a:tailEnd type="none" len="sm" w="sm"/>
          </a:ln>
        </p:spPr>
      </p:sp>
      <p:sp>
        <p:nvSpPr>
          <p:cNvPr name="AutoShape 7" id="7"/>
          <p:cNvSpPr/>
          <p:nvPr/>
        </p:nvSpPr>
        <p:spPr>
          <a:xfrm>
            <a:off x="10175462" y="6452192"/>
            <a:ext cx="7083838" cy="0"/>
          </a:xfrm>
          <a:prstGeom prst="line">
            <a:avLst/>
          </a:prstGeom>
          <a:ln cap="flat" w="9525">
            <a:solidFill>
              <a:srgbClr val="E9E9E9"/>
            </a:solidFill>
            <a:prstDash val="solid"/>
            <a:headEnd type="none" len="sm" w="sm"/>
            <a:tailEnd type="none" len="sm" w="sm"/>
          </a:ln>
        </p:spPr>
      </p:sp>
      <p:sp>
        <p:nvSpPr>
          <p:cNvPr name="AutoShape 8" id="8"/>
          <p:cNvSpPr/>
          <p:nvPr/>
        </p:nvSpPr>
        <p:spPr>
          <a:xfrm>
            <a:off x="10175462" y="5515644"/>
            <a:ext cx="7083838" cy="0"/>
          </a:xfrm>
          <a:prstGeom prst="line">
            <a:avLst/>
          </a:prstGeom>
          <a:ln cap="flat" w="9525">
            <a:solidFill>
              <a:srgbClr val="E9E9E9"/>
            </a:solidFill>
            <a:prstDash val="solid"/>
            <a:headEnd type="none" len="sm" w="sm"/>
            <a:tailEnd type="none" len="sm" w="sm"/>
          </a:ln>
        </p:spPr>
      </p:sp>
      <p:sp>
        <p:nvSpPr>
          <p:cNvPr name="AutoShape 9" id="9"/>
          <p:cNvSpPr/>
          <p:nvPr/>
        </p:nvSpPr>
        <p:spPr>
          <a:xfrm>
            <a:off x="10175462" y="4545052"/>
            <a:ext cx="7083838" cy="0"/>
          </a:xfrm>
          <a:prstGeom prst="line">
            <a:avLst/>
          </a:prstGeom>
          <a:ln cap="flat" w="9525">
            <a:solidFill>
              <a:srgbClr val="E9E9E9"/>
            </a:solidFill>
            <a:prstDash val="solid"/>
            <a:headEnd type="none" len="sm" w="sm"/>
            <a:tailEnd type="none" len="sm" w="sm"/>
          </a:ln>
        </p:spPr>
      </p:sp>
      <p:grpSp>
        <p:nvGrpSpPr>
          <p:cNvPr name="Group 10" id="10"/>
          <p:cNvGrpSpPr/>
          <p:nvPr/>
        </p:nvGrpSpPr>
        <p:grpSpPr>
          <a:xfrm rot="0">
            <a:off x="-769748" y="4235490"/>
            <a:ext cx="1798448" cy="1798448"/>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12" id="12"/>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15069570" y="476250"/>
            <a:ext cx="2681188" cy="2681188"/>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15" id="15"/>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6846420" y="8325288"/>
            <a:ext cx="2778263" cy="2778263"/>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path path="circle">
                <a:fillToRect l="0" r="100000" t="0" b="100000"/>
              </a:path>
              <a:tileRect r="0" l="-100000" b="0" t="-100000"/>
            </a:gradFill>
          </p:spPr>
        </p:sp>
        <p:sp>
          <p:nvSpPr>
            <p:cNvPr name="TextBox 18" id="18"/>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sp>
        <p:nvSpPr>
          <p:cNvPr name="TextBox 19" id="19"/>
          <p:cNvSpPr txBox="true"/>
          <p:nvPr/>
        </p:nvSpPr>
        <p:spPr>
          <a:xfrm rot="0">
            <a:off x="1568998" y="1457498"/>
            <a:ext cx="9464786" cy="5100034"/>
          </a:xfrm>
          <a:prstGeom prst="rect">
            <a:avLst/>
          </a:prstGeom>
        </p:spPr>
        <p:txBody>
          <a:bodyPr anchor="t" rtlCol="false" tIns="0" lIns="0" bIns="0" rIns="0">
            <a:spAutoFit/>
          </a:bodyPr>
          <a:lstStyle/>
          <a:p>
            <a:pPr algn="l">
              <a:lnSpc>
                <a:spcPts val="13208"/>
              </a:lnSpc>
            </a:pPr>
            <a:r>
              <a:rPr lang="en-US" sz="13208" spc="-673" b="true">
                <a:solidFill>
                  <a:srgbClr val="E9E9E9"/>
                </a:solidFill>
                <a:latin typeface="Open Sauce Bold"/>
                <a:ea typeface="Open Sauce Bold"/>
                <a:cs typeface="Open Sauce Bold"/>
                <a:sym typeface="Open Sauce Bold"/>
              </a:rPr>
              <a:t>What We Will Discuss </a:t>
            </a:r>
          </a:p>
        </p:txBody>
      </p:sp>
      <p:sp>
        <p:nvSpPr>
          <p:cNvPr name="TextBox 20" id="20"/>
          <p:cNvSpPr txBox="true"/>
          <p:nvPr/>
        </p:nvSpPr>
        <p:spPr>
          <a:xfrm rot="0">
            <a:off x="12319014" y="4178340"/>
            <a:ext cx="4940286" cy="476250"/>
          </a:xfrm>
          <a:prstGeom prst="rect">
            <a:avLst/>
          </a:prstGeom>
        </p:spPr>
        <p:txBody>
          <a:bodyPr anchor="t" rtlCol="false" tIns="0" lIns="0" bIns="0" rIns="0">
            <a:spAutoFit/>
          </a:bodyPr>
          <a:lstStyle/>
          <a:p>
            <a:pPr algn="r" marL="0" indent="0" lvl="0">
              <a:lnSpc>
                <a:spcPts val="3363"/>
              </a:lnSpc>
            </a:pPr>
            <a:r>
              <a:rPr lang="en-US" sz="2802">
                <a:solidFill>
                  <a:srgbClr val="E9E9E9"/>
                </a:solidFill>
                <a:latin typeface="Arial"/>
                <a:ea typeface="Arial"/>
                <a:cs typeface="Arial"/>
                <a:sym typeface="Arial"/>
              </a:rPr>
              <a:t>INTRODUCTION OF DSPACE</a:t>
            </a:r>
          </a:p>
        </p:txBody>
      </p:sp>
      <p:sp>
        <p:nvSpPr>
          <p:cNvPr name="TextBox 21" id="21"/>
          <p:cNvSpPr txBox="true"/>
          <p:nvPr/>
        </p:nvSpPr>
        <p:spPr>
          <a:xfrm rot="0">
            <a:off x="10175462" y="5148931"/>
            <a:ext cx="728538" cy="476250"/>
          </a:xfrm>
          <a:prstGeom prst="rect">
            <a:avLst/>
          </a:prstGeom>
        </p:spPr>
        <p:txBody>
          <a:bodyPr anchor="t" rtlCol="false" tIns="0" lIns="0" bIns="0" rIns="0">
            <a:spAutoFit/>
          </a:bodyPr>
          <a:lstStyle/>
          <a:p>
            <a:pPr algn="just" marL="0" indent="0" lvl="0">
              <a:lnSpc>
                <a:spcPts val="3363"/>
              </a:lnSpc>
            </a:pPr>
            <a:r>
              <a:rPr lang="en-US" sz="2802">
                <a:solidFill>
                  <a:srgbClr val="E9E9E9"/>
                </a:solidFill>
                <a:latin typeface="Arial"/>
                <a:ea typeface="Arial"/>
                <a:cs typeface="Arial"/>
                <a:sym typeface="Arial"/>
              </a:rPr>
              <a:t>02</a:t>
            </a:r>
          </a:p>
        </p:txBody>
      </p:sp>
      <p:sp>
        <p:nvSpPr>
          <p:cNvPr name="TextBox 22" id="22"/>
          <p:cNvSpPr txBox="true"/>
          <p:nvPr/>
        </p:nvSpPr>
        <p:spPr>
          <a:xfrm rot="0">
            <a:off x="10175462" y="6085479"/>
            <a:ext cx="728538" cy="476250"/>
          </a:xfrm>
          <a:prstGeom prst="rect">
            <a:avLst/>
          </a:prstGeom>
        </p:spPr>
        <p:txBody>
          <a:bodyPr anchor="t" rtlCol="false" tIns="0" lIns="0" bIns="0" rIns="0">
            <a:spAutoFit/>
          </a:bodyPr>
          <a:lstStyle/>
          <a:p>
            <a:pPr algn="just" marL="0" indent="0" lvl="0">
              <a:lnSpc>
                <a:spcPts val="3363"/>
              </a:lnSpc>
            </a:pPr>
            <a:r>
              <a:rPr lang="en-US" sz="2802">
                <a:solidFill>
                  <a:srgbClr val="E9E9E9"/>
                </a:solidFill>
                <a:latin typeface="Arial"/>
                <a:ea typeface="Arial"/>
                <a:cs typeface="Arial"/>
                <a:sym typeface="Arial"/>
              </a:rPr>
              <a:t>03</a:t>
            </a:r>
          </a:p>
        </p:txBody>
      </p:sp>
      <p:sp>
        <p:nvSpPr>
          <p:cNvPr name="TextBox 23" id="23"/>
          <p:cNvSpPr txBox="true"/>
          <p:nvPr/>
        </p:nvSpPr>
        <p:spPr>
          <a:xfrm rot="0">
            <a:off x="10175462" y="7020478"/>
            <a:ext cx="728538" cy="476250"/>
          </a:xfrm>
          <a:prstGeom prst="rect">
            <a:avLst/>
          </a:prstGeom>
        </p:spPr>
        <p:txBody>
          <a:bodyPr anchor="t" rtlCol="false" tIns="0" lIns="0" bIns="0" rIns="0">
            <a:spAutoFit/>
          </a:bodyPr>
          <a:lstStyle/>
          <a:p>
            <a:pPr algn="just" marL="0" indent="0" lvl="0">
              <a:lnSpc>
                <a:spcPts val="3363"/>
              </a:lnSpc>
            </a:pPr>
            <a:r>
              <a:rPr lang="en-US" sz="2802">
                <a:solidFill>
                  <a:srgbClr val="E9E9E9"/>
                </a:solidFill>
                <a:latin typeface="Arial"/>
                <a:ea typeface="Arial"/>
                <a:cs typeface="Arial"/>
                <a:sym typeface="Arial"/>
              </a:rPr>
              <a:t>04</a:t>
            </a:r>
          </a:p>
        </p:txBody>
      </p:sp>
      <p:sp>
        <p:nvSpPr>
          <p:cNvPr name="TextBox 24" id="24"/>
          <p:cNvSpPr txBox="true"/>
          <p:nvPr/>
        </p:nvSpPr>
        <p:spPr>
          <a:xfrm rot="0">
            <a:off x="10175462" y="7958576"/>
            <a:ext cx="728538" cy="476250"/>
          </a:xfrm>
          <a:prstGeom prst="rect">
            <a:avLst/>
          </a:prstGeom>
        </p:spPr>
        <p:txBody>
          <a:bodyPr anchor="t" rtlCol="false" tIns="0" lIns="0" bIns="0" rIns="0">
            <a:spAutoFit/>
          </a:bodyPr>
          <a:lstStyle/>
          <a:p>
            <a:pPr algn="just" marL="0" indent="0" lvl="0">
              <a:lnSpc>
                <a:spcPts val="3363"/>
              </a:lnSpc>
            </a:pPr>
            <a:r>
              <a:rPr lang="en-US" sz="2802">
                <a:solidFill>
                  <a:srgbClr val="E9E9E9"/>
                </a:solidFill>
                <a:latin typeface="Arial"/>
                <a:ea typeface="Arial"/>
                <a:cs typeface="Arial"/>
                <a:sym typeface="Arial"/>
              </a:rPr>
              <a:t>05</a:t>
            </a:r>
          </a:p>
        </p:txBody>
      </p:sp>
      <p:sp>
        <p:nvSpPr>
          <p:cNvPr name="TextBox 25" id="25"/>
          <p:cNvSpPr txBox="true"/>
          <p:nvPr/>
        </p:nvSpPr>
        <p:spPr>
          <a:xfrm rot="0">
            <a:off x="11681486" y="5148931"/>
            <a:ext cx="5682591" cy="476250"/>
          </a:xfrm>
          <a:prstGeom prst="rect">
            <a:avLst/>
          </a:prstGeom>
        </p:spPr>
        <p:txBody>
          <a:bodyPr anchor="t" rtlCol="false" tIns="0" lIns="0" bIns="0" rIns="0">
            <a:spAutoFit/>
          </a:bodyPr>
          <a:lstStyle/>
          <a:p>
            <a:pPr algn="r" marL="0" indent="0" lvl="0">
              <a:lnSpc>
                <a:spcPts val="3363"/>
              </a:lnSpc>
            </a:pPr>
            <a:r>
              <a:rPr lang="en-US" sz="2802">
                <a:solidFill>
                  <a:srgbClr val="E9E9E9"/>
                </a:solidFill>
                <a:latin typeface="Arial"/>
                <a:ea typeface="Arial"/>
                <a:cs typeface="Arial"/>
                <a:sym typeface="Arial"/>
              </a:rPr>
              <a:t>ADVANTAGES DSPACE SYSTEM </a:t>
            </a:r>
          </a:p>
        </p:txBody>
      </p:sp>
      <p:sp>
        <p:nvSpPr>
          <p:cNvPr name="TextBox 26" id="26"/>
          <p:cNvSpPr txBox="true"/>
          <p:nvPr/>
        </p:nvSpPr>
        <p:spPr>
          <a:xfrm rot="0">
            <a:off x="12319014" y="6085479"/>
            <a:ext cx="4940286" cy="476250"/>
          </a:xfrm>
          <a:prstGeom prst="rect">
            <a:avLst/>
          </a:prstGeom>
        </p:spPr>
        <p:txBody>
          <a:bodyPr anchor="t" rtlCol="false" tIns="0" lIns="0" bIns="0" rIns="0">
            <a:spAutoFit/>
          </a:bodyPr>
          <a:lstStyle/>
          <a:p>
            <a:pPr algn="r" marL="0" indent="0" lvl="0">
              <a:lnSpc>
                <a:spcPts val="3363"/>
              </a:lnSpc>
            </a:pPr>
            <a:r>
              <a:rPr lang="en-US" sz="2802">
                <a:solidFill>
                  <a:srgbClr val="E9E9E9"/>
                </a:solidFill>
                <a:latin typeface="Arial"/>
                <a:ea typeface="Arial"/>
                <a:cs typeface="Arial"/>
                <a:sym typeface="Arial"/>
              </a:rPr>
              <a:t>CONTENT MODULE</a:t>
            </a:r>
          </a:p>
        </p:txBody>
      </p:sp>
      <p:sp>
        <p:nvSpPr>
          <p:cNvPr name="TextBox 27" id="27"/>
          <p:cNvSpPr txBox="true"/>
          <p:nvPr/>
        </p:nvSpPr>
        <p:spPr>
          <a:xfrm rot="0">
            <a:off x="12319014" y="7020478"/>
            <a:ext cx="4940286" cy="476250"/>
          </a:xfrm>
          <a:prstGeom prst="rect">
            <a:avLst/>
          </a:prstGeom>
        </p:spPr>
        <p:txBody>
          <a:bodyPr anchor="t" rtlCol="false" tIns="0" lIns="0" bIns="0" rIns="0">
            <a:spAutoFit/>
          </a:bodyPr>
          <a:lstStyle/>
          <a:p>
            <a:pPr algn="r" marL="0" indent="0" lvl="0">
              <a:lnSpc>
                <a:spcPts val="3363"/>
              </a:lnSpc>
            </a:pPr>
            <a:r>
              <a:rPr lang="en-US" sz="2802">
                <a:solidFill>
                  <a:srgbClr val="E9E9E9"/>
                </a:solidFill>
                <a:latin typeface="Arial"/>
                <a:ea typeface="Arial"/>
                <a:cs typeface="Arial"/>
                <a:sym typeface="Arial"/>
              </a:rPr>
              <a:t>USER MODULE</a:t>
            </a:r>
          </a:p>
        </p:txBody>
      </p:sp>
      <p:sp>
        <p:nvSpPr>
          <p:cNvPr name="TextBox 28" id="28"/>
          <p:cNvSpPr txBox="true"/>
          <p:nvPr/>
        </p:nvSpPr>
        <p:spPr>
          <a:xfrm rot="0">
            <a:off x="11590810" y="7958576"/>
            <a:ext cx="5668490" cy="476250"/>
          </a:xfrm>
          <a:prstGeom prst="rect">
            <a:avLst/>
          </a:prstGeom>
        </p:spPr>
        <p:txBody>
          <a:bodyPr anchor="t" rtlCol="false" tIns="0" lIns="0" bIns="0" rIns="0">
            <a:spAutoFit/>
          </a:bodyPr>
          <a:lstStyle/>
          <a:p>
            <a:pPr algn="r" marL="0" indent="0" lvl="0">
              <a:lnSpc>
                <a:spcPts val="3363"/>
              </a:lnSpc>
            </a:pPr>
            <a:r>
              <a:rPr lang="en-US" sz="2802">
                <a:solidFill>
                  <a:srgbClr val="E9E9E9"/>
                </a:solidFill>
                <a:latin typeface="Arial"/>
                <a:ea typeface="Arial"/>
                <a:cs typeface="Arial"/>
                <a:sym typeface="Arial"/>
              </a:rPr>
              <a:t>SEARCHING MATERIALS</a:t>
            </a:r>
          </a:p>
        </p:txBody>
      </p:sp>
      <p:sp>
        <p:nvSpPr>
          <p:cNvPr name="TextBox 29" id="29"/>
          <p:cNvSpPr txBox="true"/>
          <p:nvPr/>
        </p:nvSpPr>
        <p:spPr>
          <a:xfrm rot="0">
            <a:off x="10103107" y="4068451"/>
            <a:ext cx="535339" cy="538481"/>
          </a:xfrm>
          <a:prstGeom prst="rect">
            <a:avLst/>
          </a:prstGeom>
        </p:spPr>
        <p:txBody>
          <a:bodyPr anchor="t" rtlCol="false" tIns="0" lIns="0" bIns="0" rIns="0">
            <a:spAutoFit/>
          </a:bodyPr>
          <a:lstStyle/>
          <a:p>
            <a:pPr algn="ctr">
              <a:lnSpc>
                <a:spcPts val="3919"/>
              </a:lnSpc>
              <a:spcBef>
                <a:spcPct val="0"/>
              </a:spcBef>
            </a:pPr>
            <a:r>
              <a:rPr lang="en-US" sz="2799">
                <a:solidFill>
                  <a:srgbClr val="E9E9E9"/>
                </a:solidFill>
                <a:latin typeface="Arial"/>
                <a:ea typeface="Arial"/>
                <a:cs typeface="Arial"/>
                <a:sym typeface="Arial"/>
              </a:rPr>
              <a:t>01</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0">
            <a:off x="1028700" y="2617646"/>
            <a:ext cx="9928872" cy="6221063"/>
            <a:chOff x="0" y="0"/>
            <a:chExt cx="13343274" cy="8360400"/>
          </a:xfrm>
        </p:grpSpPr>
        <p:sp>
          <p:nvSpPr>
            <p:cNvPr name="Freeform 3" id="3"/>
            <p:cNvSpPr/>
            <p:nvPr/>
          </p:nvSpPr>
          <p:spPr>
            <a:xfrm flipH="false" flipV="false" rot="0">
              <a:off x="0" y="0"/>
              <a:ext cx="13343274" cy="8360400"/>
            </a:xfrm>
            <a:custGeom>
              <a:avLst/>
              <a:gdLst/>
              <a:ahLst/>
              <a:cxnLst/>
              <a:rect r="r" b="b" t="t" l="l"/>
              <a:pathLst>
                <a:path h="8360400" w="13343274">
                  <a:moveTo>
                    <a:pt x="0" y="1589010"/>
                  </a:moveTo>
                  <a:lnTo>
                    <a:pt x="2000658" y="174067"/>
                  </a:lnTo>
                  <a:lnTo>
                    <a:pt x="11342617" y="0"/>
                  </a:lnTo>
                  <a:lnTo>
                    <a:pt x="13343274" y="4012165"/>
                  </a:lnTo>
                  <a:lnTo>
                    <a:pt x="12312379" y="6900647"/>
                  </a:lnTo>
                  <a:lnTo>
                    <a:pt x="13198782" y="8360400"/>
                  </a:lnTo>
                  <a:lnTo>
                    <a:pt x="0" y="8360400"/>
                  </a:lnTo>
                  <a:close/>
                </a:path>
              </a:pathLst>
            </a:custGeom>
            <a:blipFill>
              <a:blip r:embed="rId2"/>
              <a:stretch>
                <a:fillRect l="0" t="0" r="0" b="-16673"/>
              </a:stretch>
            </a:blipFill>
          </p:spPr>
        </p:sp>
      </p:grpSp>
      <p:grpSp>
        <p:nvGrpSpPr>
          <p:cNvPr name="Group 4" id="4"/>
          <p:cNvGrpSpPr/>
          <p:nvPr/>
        </p:nvGrpSpPr>
        <p:grpSpPr>
          <a:xfrm rot="4388562">
            <a:off x="16299965" y="810120"/>
            <a:ext cx="1798448" cy="1798448"/>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6" id="6"/>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3411949">
            <a:off x="-1340594" y="-1107576"/>
            <a:ext cx="2681188" cy="2681188"/>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9" id="9"/>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2328680" y="519711"/>
            <a:ext cx="12587440" cy="1275890"/>
          </a:xfrm>
          <a:prstGeom prst="rect">
            <a:avLst/>
          </a:prstGeom>
        </p:spPr>
        <p:txBody>
          <a:bodyPr anchor="t" rtlCol="false" tIns="0" lIns="0" bIns="0" rIns="0">
            <a:spAutoFit/>
          </a:bodyPr>
          <a:lstStyle/>
          <a:p>
            <a:pPr algn="l">
              <a:lnSpc>
                <a:spcPts val="9576"/>
              </a:lnSpc>
            </a:pPr>
            <a:r>
              <a:rPr lang="en-US" sz="9576" spc="-488" b="true">
                <a:solidFill>
                  <a:srgbClr val="4F54D3"/>
                </a:solidFill>
                <a:latin typeface="Open Sauce Bold"/>
                <a:ea typeface="Open Sauce Bold"/>
                <a:cs typeface="Open Sauce Bold"/>
                <a:sym typeface="Open Sauce Bold"/>
              </a:rPr>
              <a:t>Authorization Policies</a:t>
            </a:r>
          </a:p>
        </p:txBody>
      </p:sp>
      <p:sp>
        <p:nvSpPr>
          <p:cNvPr name="TextBox 11" id="11"/>
          <p:cNvSpPr txBox="true"/>
          <p:nvPr/>
        </p:nvSpPr>
        <p:spPr>
          <a:xfrm rot="0">
            <a:off x="11288752" y="1846739"/>
            <a:ext cx="6093746" cy="7715250"/>
          </a:xfrm>
          <a:prstGeom prst="rect">
            <a:avLst/>
          </a:prstGeom>
        </p:spPr>
        <p:txBody>
          <a:bodyPr anchor="t" rtlCol="false" tIns="0" lIns="0" bIns="0" rIns="0">
            <a:spAutoFit/>
          </a:bodyPr>
          <a:lstStyle/>
          <a:p>
            <a:pPr algn="l">
              <a:lnSpc>
                <a:spcPts val="2639"/>
              </a:lnSpc>
            </a:pPr>
          </a:p>
          <a:p>
            <a:pPr algn="l">
              <a:lnSpc>
                <a:spcPts val="2639"/>
              </a:lnSpc>
            </a:pPr>
          </a:p>
          <a:p>
            <a:pPr algn="l">
              <a:lnSpc>
                <a:spcPts val="2639"/>
              </a:lnSpc>
            </a:pPr>
            <a:r>
              <a:rPr lang="en-US" sz="2199">
                <a:solidFill>
                  <a:srgbClr val="4F54D3"/>
                </a:solidFill>
                <a:latin typeface="Arial"/>
                <a:ea typeface="Arial"/>
                <a:cs typeface="Arial"/>
                <a:sym typeface="Arial"/>
              </a:rPr>
              <a:t>In order to perform an action on an object in DSpacc, the user must possess an appropriate permission. </a:t>
            </a:r>
          </a:p>
          <a:p>
            <a:pPr algn="l">
              <a:lnSpc>
                <a:spcPts val="2639"/>
              </a:lnSpc>
            </a:pPr>
          </a:p>
          <a:p>
            <a:pPr algn="l">
              <a:lnSpc>
                <a:spcPts val="2639"/>
              </a:lnSpc>
            </a:pPr>
            <a:r>
              <a:rPr lang="en-US" sz="2199">
                <a:solidFill>
                  <a:srgbClr val="4F54D3"/>
                </a:solidFill>
                <a:latin typeface="Arial"/>
                <a:ea typeface="Arial"/>
                <a:cs typeface="Arial"/>
                <a:sym typeface="Arial"/>
              </a:rPr>
              <a:t>DSpace adopts defaultdeny policy. Further,the permissions do not commute in DSpace which means, if a DSpace e-Person has a READ permission on a certain item, a READ permission on the bitstreams and bundles of that item is not</a:t>
            </a:r>
          </a:p>
          <a:p>
            <a:pPr algn="l">
              <a:lnSpc>
                <a:spcPts val="2639"/>
              </a:lnSpc>
            </a:pPr>
            <a:r>
              <a:rPr lang="en-US" sz="2199">
                <a:solidFill>
                  <a:srgbClr val="4F54D3"/>
                </a:solidFill>
                <a:latin typeface="Arial"/>
                <a:ea typeface="Arial"/>
                <a:cs typeface="Arial"/>
                <a:sym typeface="Arial"/>
              </a:rPr>
              <a:t>guaranteed.</a:t>
            </a:r>
          </a:p>
          <a:p>
            <a:pPr algn="l">
              <a:lnSpc>
                <a:spcPts val="2639"/>
              </a:lnSpc>
            </a:pPr>
          </a:p>
          <a:p>
            <a:pPr algn="l">
              <a:lnSpc>
                <a:spcPts val="2639"/>
              </a:lnSpc>
            </a:pPr>
            <a:r>
              <a:rPr lang="en-US" sz="2199">
                <a:solidFill>
                  <a:srgbClr val="4F54D3"/>
                </a:solidFill>
                <a:latin typeface="Arial"/>
                <a:ea typeface="Arial"/>
                <a:cs typeface="Arial"/>
                <a:sym typeface="Arial"/>
              </a:rPr>
              <a:t>Select “Logged in as </a:t>
            </a:r>
            <a:r>
              <a:rPr lang="en-US" sz="2199" u="sng">
                <a:solidFill>
                  <a:srgbClr val="524DA0"/>
                </a:solidFill>
                <a:latin typeface="Arial"/>
                <a:ea typeface="Arial"/>
                <a:cs typeface="Arial"/>
                <a:sym typeface="Arial"/>
                <a:hlinkClick r:id="rId3" tooltip="mailto:example@lemonjar.edu.my"/>
              </a:rPr>
              <a:t>example@lemonjar.edu.my</a:t>
            </a:r>
            <a:r>
              <a:rPr lang="en-US" sz="2199">
                <a:solidFill>
                  <a:srgbClr val="4F54D3"/>
                </a:solidFill>
                <a:latin typeface="Arial"/>
                <a:ea typeface="Arial"/>
                <a:cs typeface="Arial"/>
                <a:sym typeface="Arial"/>
              </a:rPr>
              <a:t>" -&gt; Administer -&gt; Access Control-&gt;</a:t>
            </a:r>
          </a:p>
          <a:p>
            <a:pPr algn="l">
              <a:lnSpc>
                <a:spcPts val="2639"/>
              </a:lnSpc>
            </a:pPr>
          </a:p>
          <a:p>
            <a:pPr algn="l">
              <a:lnSpc>
                <a:spcPts val="2639"/>
              </a:lnSpc>
            </a:pPr>
            <a:r>
              <a:rPr lang="en-US" sz="2199">
                <a:solidFill>
                  <a:srgbClr val="4F54D3"/>
                </a:solidFill>
                <a:latin typeface="Arial"/>
                <a:ea typeface="Arial"/>
                <a:cs typeface="Arial"/>
                <a:sym typeface="Arial"/>
              </a:rPr>
              <a:t>The policies can be managed at </a:t>
            </a:r>
          </a:p>
          <a:p>
            <a:pPr algn="l">
              <a:lnSpc>
                <a:spcPts val="2639"/>
              </a:lnSpc>
            </a:pPr>
          </a:p>
          <a:p>
            <a:pPr algn="l">
              <a:lnSpc>
                <a:spcPts val="2639"/>
              </a:lnSpc>
            </a:pPr>
            <a:r>
              <a:rPr lang="en-US" sz="2199">
                <a:solidFill>
                  <a:srgbClr val="4F54D3"/>
                </a:solidFill>
                <a:latin typeface="Arial"/>
                <a:ea typeface="Arial"/>
                <a:cs typeface="Arial"/>
                <a:sym typeface="Arial"/>
              </a:rPr>
              <a:t>community level</a:t>
            </a:r>
          </a:p>
          <a:p>
            <a:pPr algn="l">
              <a:lnSpc>
                <a:spcPts val="2639"/>
              </a:lnSpc>
            </a:pPr>
            <a:r>
              <a:rPr lang="en-US" sz="2199">
                <a:solidFill>
                  <a:srgbClr val="4F54D3"/>
                </a:solidFill>
                <a:latin typeface="Arial"/>
                <a:ea typeface="Arial"/>
                <a:cs typeface="Arial"/>
                <a:sym typeface="Arial"/>
              </a:rPr>
              <a:t>collection level </a:t>
            </a:r>
          </a:p>
          <a:p>
            <a:pPr algn="l">
              <a:lnSpc>
                <a:spcPts val="2639"/>
              </a:lnSpc>
            </a:pPr>
            <a:r>
              <a:rPr lang="en-US" sz="2199">
                <a:solidFill>
                  <a:srgbClr val="4F54D3"/>
                </a:solidFill>
                <a:latin typeface="Arial"/>
                <a:ea typeface="Arial"/>
                <a:cs typeface="Arial"/>
                <a:sym typeface="Arial"/>
              </a:rPr>
              <a:t>item level  </a:t>
            </a:r>
          </a:p>
          <a:p>
            <a:pPr algn="l">
              <a:lnSpc>
                <a:spcPts val="2639"/>
              </a:lnSpc>
            </a:pPr>
          </a:p>
        </p:txBody>
      </p:sp>
    </p:spTree>
  </p:cSld>
  <p:clrMapOvr>
    <a:masterClrMapping/>
  </p:clrMapOvr>
  <p:transition spd="slow">
    <p:push dir="u"/>
  </p:transition>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0">
            <a:off x="228051" y="1245181"/>
            <a:ext cx="4729767" cy="2963496"/>
            <a:chOff x="0" y="0"/>
            <a:chExt cx="13343274" cy="8360400"/>
          </a:xfrm>
        </p:grpSpPr>
        <p:sp>
          <p:nvSpPr>
            <p:cNvPr name="Freeform 3" id="3"/>
            <p:cNvSpPr/>
            <p:nvPr/>
          </p:nvSpPr>
          <p:spPr>
            <a:xfrm flipH="false" flipV="false" rot="0">
              <a:off x="0" y="0"/>
              <a:ext cx="13343274" cy="8360400"/>
            </a:xfrm>
            <a:custGeom>
              <a:avLst/>
              <a:gdLst/>
              <a:ahLst/>
              <a:cxnLst/>
              <a:rect r="r" b="b" t="t" l="l"/>
              <a:pathLst>
                <a:path h="8360400" w="13343274">
                  <a:moveTo>
                    <a:pt x="0" y="1589010"/>
                  </a:moveTo>
                  <a:lnTo>
                    <a:pt x="2000658" y="174067"/>
                  </a:lnTo>
                  <a:lnTo>
                    <a:pt x="11342617" y="0"/>
                  </a:lnTo>
                  <a:lnTo>
                    <a:pt x="13343274" y="4012165"/>
                  </a:lnTo>
                  <a:lnTo>
                    <a:pt x="12312379" y="6900647"/>
                  </a:lnTo>
                  <a:lnTo>
                    <a:pt x="13198782" y="8360400"/>
                  </a:lnTo>
                  <a:lnTo>
                    <a:pt x="0" y="8360400"/>
                  </a:lnTo>
                  <a:close/>
                </a:path>
              </a:pathLst>
            </a:custGeom>
            <a:blipFill>
              <a:blip r:embed="rId2"/>
              <a:stretch>
                <a:fillRect l="0" t="0" r="0" b="-16673"/>
              </a:stretch>
            </a:blipFill>
          </p:spPr>
        </p:sp>
      </p:grpSp>
      <p:grpSp>
        <p:nvGrpSpPr>
          <p:cNvPr name="Group 4" id="4"/>
          <p:cNvGrpSpPr/>
          <p:nvPr/>
        </p:nvGrpSpPr>
        <p:grpSpPr>
          <a:xfrm rot="4388562">
            <a:off x="16299965" y="810120"/>
            <a:ext cx="1798448" cy="1798448"/>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6" id="6"/>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3411949">
            <a:off x="-1340594" y="-1107576"/>
            <a:ext cx="2681188" cy="2681188"/>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9" id="9"/>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1855375" y="4208677"/>
            <a:ext cx="4762804" cy="2984196"/>
            <a:chOff x="0" y="0"/>
            <a:chExt cx="13343274" cy="8360400"/>
          </a:xfrm>
        </p:grpSpPr>
        <p:sp>
          <p:nvSpPr>
            <p:cNvPr name="Freeform 11" id="11"/>
            <p:cNvSpPr/>
            <p:nvPr/>
          </p:nvSpPr>
          <p:spPr>
            <a:xfrm flipH="false" flipV="false" rot="0">
              <a:off x="0" y="0"/>
              <a:ext cx="13343274" cy="8360400"/>
            </a:xfrm>
            <a:custGeom>
              <a:avLst/>
              <a:gdLst/>
              <a:ahLst/>
              <a:cxnLst/>
              <a:rect r="r" b="b" t="t" l="l"/>
              <a:pathLst>
                <a:path h="8360400" w="13343274">
                  <a:moveTo>
                    <a:pt x="0" y="1589010"/>
                  </a:moveTo>
                  <a:lnTo>
                    <a:pt x="2000658" y="174067"/>
                  </a:lnTo>
                  <a:lnTo>
                    <a:pt x="11342617" y="0"/>
                  </a:lnTo>
                  <a:lnTo>
                    <a:pt x="13343274" y="4012165"/>
                  </a:lnTo>
                  <a:lnTo>
                    <a:pt x="12312379" y="6900647"/>
                  </a:lnTo>
                  <a:lnTo>
                    <a:pt x="13198782" y="8360400"/>
                  </a:lnTo>
                  <a:lnTo>
                    <a:pt x="0" y="8360400"/>
                  </a:lnTo>
                  <a:close/>
                </a:path>
              </a:pathLst>
            </a:custGeom>
            <a:blipFill>
              <a:blip r:embed="rId3"/>
              <a:stretch>
                <a:fillRect l="0" t="0" r="-6780" b="0"/>
              </a:stretch>
            </a:blipFill>
          </p:spPr>
        </p:sp>
      </p:grpSp>
      <p:grpSp>
        <p:nvGrpSpPr>
          <p:cNvPr name="Group 12" id="12"/>
          <p:cNvGrpSpPr/>
          <p:nvPr/>
        </p:nvGrpSpPr>
        <p:grpSpPr>
          <a:xfrm rot="0">
            <a:off x="3351017" y="7192874"/>
            <a:ext cx="4736834" cy="2967924"/>
            <a:chOff x="0" y="0"/>
            <a:chExt cx="13343274" cy="8360400"/>
          </a:xfrm>
        </p:grpSpPr>
        <p:sp>
          <p:nvSpPr>
            <p:cNvPr name="Freeform 13" id="13"/>
            <p:cNvSpPr/>
            <p:nvPr/>
          </p:nvSpPr>
          <p:spPr>
            <a:xfrm flipH="false" flipV="false" rot="0">
              <a:off x="0" y="0"/>
              <a:ext cx="13343274" cy="8360400"/>
            </a:xfrm>
            <a:custGeom>
              <a:avLst/>
              <a:gdLst/>
              <a:ahLst/>
              <a:cxnLst/>
              <a:rect r="r" b="b" t="t" l="l"/>
              <a:pathLst>
                <a:path h="8360400" w="13343274">
                  <a:moveTo>
                    <a:pt x="0" y="1589010"/>
                  </a:moveTo>
                  <a:lnTo>
                    <a:pt x="2000658" y="174067"/>
                  </a:lnTo>
                  <a:lnTo>
                    <a:pt x="11342617" y="0"/>
                  </a:lnTo>
                  <a:lnTo>
                    <a:pt x="13343274" y="4012165"/>
                  </a:lnTo>
                  <a:lnTo>
                    <a:pt x="12312379" y="6900647"/>
                  </a:lnTo>
                  <a:lnTo>
                    <a:pt x="13198782" y="8360400"/>
                  </a:lnTo>
                  <a:lnTo>
                    <a:pt x="0" y="8360400"/>
                  </a:lnTo>
                  <a:close/>
                </a:path>
              </a:pathLst>
            </a:custGeom>
            <a:blipFill>
              <a:blip r:embed="rId4"/>
              <a:stretch>
                <a:fillRect l="-5694" t="0" r="-5694" b="0"/>
              </a:stretch>
            </a:blipFill>
          </p:spPr>
        </p:sp>
      </p:grpSp>
      <p:sp>
        <p:nvSpPr>
          <p:cNvPr name="TextBox 14" id="14"/>
          <p:cNvSpPr txBox="true"/>
          <p:nvPr/>
        </p:nvSpPr>
        <p:spPr>
          <a:xfrm rot="0">
            <a:off x="4392255" y="117804"/>
            <a:ext cx="10758474" cy="1092781"/>
          </a:xfrm>
          <a:prstGeom prst="rect">
            <a:avLst/>
          </a:prstGeom>
        </p:spPr>
        <p:txBody>
          <a:bodyPr anchor="t" rtlCol="false" tIns="0" lIns="0" bIns="0" rIns="0">
            <a:spAutoFit/>
          </a:bodyPr>
          <a:lstStyle/>
          <a:p>
            <a:pPr algn="l">
              <a:lnSpc>
                <a:spcPts val="8184"/>
              </a:lnSpc>
            </a:pPr>
            <a:r>
              <a:rPr lang="en-US" sz="8184" spc="-417" b="true">
                <a:solidFill>
                  <a:srgbClr val="4F54D3"/>
                </a:solidFill>
                <a:latin typeface="Open Sauce Bold"/>
                <a:ea typeface="Open Sauce Bold"/>
                <a:cs typeface="Open Sauce Bold"/>
                <a:sym typeface="Open Sauce Bold"/>
              </a:rPr>
              <a:t>Collection's Policies</a:t>
            </a:r>
          </a:p>
        </p:txBody>
      </p:sp>
      <p:sp>
        <p:nvSpPr>
          <p:cNvPr name="TextBox 15" id="15"/>
          <p:cNvSpPr txBox="true"/>
          <p:nvPr/>
        </p:nvSpPr>
        <p:spPr>
          <a:xfrm rot="0">
            <a:off x="5173415" y="2040768"/>
            <a:ext cx="6093746" cy="1047750"/>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This tool is used for authorizing groups to performtheir roles on collection.</a:t>
            </a:r>
          </a:p>
          <a:p>
            <a:pPr algn="l">
              <a:lnSpc>
                <a:spcPts val="2639"/>
              </a:lnSpc>
            </a:pPr>
          </a:p>
        </p:txBody>
      </p:sp>
      <p:sp>
        <p:nvSpPr>
          <p:cNvPr name="TextBox 16" id="16"/>
          <p:cNvSpPr txBox="true"/>
          <p:nvPr/>
        </p:nvSpPr>
        <p:spPr>
          <a:xfrm rot="0">
            <a:off x="5341215" y="2938391"/>
            <a:ext cx="6093746" cy="714375"/>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Click on “Manage Collection’s Policies” button. The following window is displayed</a:t>
            </a:r>
          </a:p>
        </p:txBody>
      </p:sp>
      <p:sp>
        <p:nvSpPr>
          <p:cNvPr name="TextBox 17" id="17"/>
          <p:cNvSpPr txBox="true"/>
          <p:nvPr/>
        </p:nvSpPr>
        <p:spPr>
          <a:xfrm rot="0">
            <a:off x="6895375" y="4986400"/>
            <a:ext cx="7510529" cy="1381125"/>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Select the name of the collection to which you want to set authorization and click on “Edit Policies’ button. The following window is displayed:</a:t>
            </a:r>
          </a:p>
          <a:p>
            <a:pPr algn="l">
              <a:lnSpc>
                <a:spcPts val="2639"/>
              </a:lnSpc>
            </a:pPr>
          </a:p>
        </p:txBody>
      </p:sp>
      <p:sp>
        <p:nvSpPr>
          <p:cNvPr name="TextBox 18" id="18"/>
          <p:cNvSpPr txBox="true"/>
          <p:nvPr/>
        </p:nvSpPr>
        <p:spPr>
          <a:xfrm rot="0">
            <a:off x="8388088" y="7541171"/>
            <a:ext cx="7510529" cy="2047875"/>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As seen, the computer group can add an policies to the collection.</a:t>
            </a:r>
          </a:p>
          <a:p>
            <a:pPr algn="l">
              <a:lnSpc>
                <a:spcPts val="2639"/>
              </a:lnSpc>
            </a:pPr>
          </a:p>
          <a:p>
            <a:pPr algn="l">
              <a:lnSpc>
                <a:spcPts val="2639"/>
              </a:lnSpc>
            </a:pPr>
            <a:r>
              <a:rPr lang="en-US" sz="2199">
                <a:solidFill>
                  <a:srgbClr val="4F54D3"/>
                </a:solidFill>
                <a:latin typeface="Arial"/>
                <a:ea typeface="Arial"/>
                <a:cs typeface="Arial"/>
                <a:sym typeface="Arial"/>
              </a:rPr>
              <a:t>For adding new policy click on “Add New Policy ' button.The following window is displayed:</a:t>
            </a:r>
          </a:p>
          <a:p>
            <a:pPr algn="l">
              <a:lnSpc>
                <a:spcPts val="2639"/>
              </a:lnSpc>
            </a:pPr>
          </a:p>
        </p:txBody>
      </p:sp>
    </p:spTree>
  </p:cSld>
  <p:clrMapOvr>
    <a:masterClrMapping/>
  </p:clrMapOvr>
  <p:transition spd="slow">
    <p:push dir="u"/>
  </p:transition>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0">
            <a:off x="277197" y="1258320"/>
            <a:ext cx="4633758" cy="2903341"/>
            <a:chOff x="0" y="0"/>
            <a:chExt cx="13343274" cy="8360400"/>
          </a:xfrm>
        </p:grpSpPr>
        <p:sp>
          <p:nvSpPr>
            <p:cNvPr name="Freeform 3" id="3"/>
            <p:cNvSpPr/>
            <p:nvPr/>
          </p:nvSpPr>
          <p:spPr>
            <a:xfrm flipH="false" flipV="false" rot="0">
              <a:off x="0" y="0"/>
              <a:ext cx="13343274" cy="8360400"/>
            </a:xfrm>
            <a:custGeom>
              <a:avLst/>
              <a:gdLst/>
              <a:ahLst/>
              <a:cxnLst/>
              <a:rect r="r" b="b" t="t" l="l"/>
              <a:pathLst>
                <a:path h="8360400" w="13343274">
                  <a:moveTo>
                    <a:pt x="0" y="1589010"/>
                  </a:moveTo>
                  <a:lnTo>
                    <a:pt x="2000658" y="174067"/>
                  </a:lnTo>
                  <a:lnTo>
                    <a:pt x="11342617" y="0"/>
                  </a:lnTo>
                  <a:lnTo>
                    <a:pt x="13343274" y="4012165"/>
                  </a:lnTo>
                  <a:lnTo>
                    <a:pt x="12312379" y="6900647"/>
                  </a:lnTo>
                  <a:lnTo>
                    <a:pt x="13198782" y="8360400"/>
                  </a:lnTo>
                  <a:lnTo>
                    <a:pt x="0" y="8360400"/>
                  </a:lnTo>
                  <a:close/>
                </a:path>
              </a:pathLst>
            </a:custGeom>
            <a:blipFill>
              <a:blip r:embed="rId2"/>
              <a:stretch>
                <a:fillRect l="-5694" t="0" r="-5694" b="0"/>
              </a:stretch>
            </a:blipFill>
          </p:spPr>
        </p:sp>
      </p:grpSp>
      <p:grpSp>
        <p:nvGrpSpPr>
          <p:cNvPr name="Group 4" id="4"/>
          <p:cNvGrpSpPr/>
          <p:nvPr/>
        </p:nvGrpSpPr>
        <p:grpSpPr>
          <a:xfrm rot="4388562">
            <a:off x="16299965" y="810120"/>
            <a:ext cx="1798448" cy="1798448"/>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6" id="6"/>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3411949">
            <a:off x="-1340594" y="-1107576"/>
            <a:ext cx="2681188" cy="2681188"/>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9" id="9"/>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808187" y="4131744"/>
            <a:ext cx="5313267" cy="2904542"/>
            <a:chOff x="0" y="0"/>
            <a:chExt cx="15293646" cy="8360400"/>
          </a:xfrm>
        </p:grpSpPr>
        <p:sp>
          <p:nvSpPr>
            <p:cNvPr name="Freeform 11" id="11"/>
            <p:cNvSpPr/>
            <p:nvPr/>
          </p:nvSpPr>
          <p:spPr>
            <a:xfrm flipH="false" flipV="false" rot="0">
              <a:off x="0" y="0"/>
              <a:ext cx="15293646" cy="8360400"/>
            </a:xfrm>
            <a:custGeom>
              <a:avLst/>
              <a:gdLst/>
              <a:ahLst/>
              <a:cxnLst/>
              <a:rect r="r" b="b" t="t" l="l"/>
              <a:pathLst>
                <a:path h="8360400" w="15293646">
                  <a:moveTo>
                    <a:pt x="0" y="1589010"/>
                  </a:moveTo>
                  <a:lnTo>
                    <a:pt x="2293091" y="174067"/>
                  </a:lnTo>
                  <a:lnTo>
                    <a:pt x="13000555" y="0"/>
                  </a:lnTo>
                  <a:lnTo>
                    <a:pt x="15293646" y="4012165"/>
                  </a:lnTo>
                  <a:lnTo>
                    <a:pt x="14112067" y="6900647"/>
                  </a:lnTo>
                  <a:lnTo>
                    <a:pt x="15128035" y="8360400"/>
                  </a:lnTo>
                  <a:lnTo>
                    <a:pt x="0" y="8360400"/>
                  </a:lnTo>
                  <a:close/>
                </a:path>
              </a:pathLst>
            </a:custGeom>
            <a:blipFill>
              <a:blip r:embed="rId3"/>
              <a:stretch>
                <a:fillRect l="0" t="-1448" r="0" b="-1448"/>
              </a:stretch>
            </a:blipFill>
          </p:spPr>
        </p:sp>
      </p:grpSp>
      <p:grpSp>
        <p:nvGrpSpPr>
          <p:cNvPr name="Group 12" id="12"/>
          <p:cNvGrpSpPr/>
          <p:nvPr/>
        </p:nvGrpSpPr>
        <p:grpSpPr>
          <a:xfrm rot="0">
            <a:off x="1649714" y="7036286"/>
            <a:ext cx="5721691" cy="3250714"/>
            <a:chOff x="0" y="0"/>
            <a:chExt cx="15514658" cy="8814478"/>
          </a:xfrm>
        </p:grpSpPr>
        <p:sp>
          <p:nvSpPr>
            <p:cNvPr name="Freeform 13" id="13"/>
            <p:cNvSpPr/>
            <p:nvPr/>
          </p:nvSpPr>
          <p:spPr>
            <a:xfrm flipH="false" flipV="false" rot="0">
              <a:off x="0" y="0"/>
              <a:ext cx="15514658" cy="8814477"/>
            </a:xfrm>
            <a:custGeom>
              <a:avLst/>
              <a:gdLst/>
              <a:ahLst/>
              <a:cxnLst/>
              <a:rect r="r" b="b" t="t" l="l"/>
              <a:pathLst>
                <a:path h="8814477" w="15514658">
                  <a:moveTo>
                    <a:pt x="0" y="1675314"/>
                  </a:moveTo>
                  <a:lnTo>
                    <a:pt x="2326229" y="183521"/>
                  </a:lnTo>
                  <a:lnTo>
                    <a:pt x="13188429" y="0"/>
                  </a:lnTo>
                  <a:lnTo>
                    <a:pt x="15514658" y="4230077"/>
                  </a:lnTo>
                  <a:lnTo>
                    <a:pt x="14316004" y="7275442"/>
                  </a:lnTo>
                  <a:lnTo>
                    <a:pt x="15346652" y="8814477"/>
                  </a:lnTo>
                  <a:lnTo>
                    <a:pt x="0" y="8814477"/>
                  </a:lnTo>
                  <a:close/>
                </a:path>
              </a:pathLst>
            </a:custGeom>
            <a:blipFill>
              <a:blip r:embed="rId4"/>
              <a:stretch>
                <a:fillRect l="-501" t="0" r="-501" b="0"/>
              </a:stretch>
            </a:blipFill>
          </p:spPr>
        </p:sp>
      </p:grpSp>
      <p:sp>
        <p:nvSpPr>
          <p:cNvPr name="TextBox 14" id="14"/>
          <p:cNvSpPr txBox="true"/>
          <p:nvPr/>
        </p:nvSpPr>
        <p:spPr>
          <a:xfrm rot="0">
            <a:off x="4910955" y="279729"/>
            <a:ext cx="9689559" cy="978590"/>
          </a:xfrm>
          <a:prstGeom prst="rect">
            <a:avLst/>
          </a:prstGeom>
        </p:spPr>
        <p:txBody>
          <a:bodyPr anchor="t" rtlCol="false" tIns="0" lIns="0" bIns="0" rIns="0">
            <a:spAutoFit/>
          </a:bodyPr>
          <a:lstStyle/>
          <a:p>
            <a:pPr algn="l">
              <a:lnSpc>
                <a:spcPts val="7371"/>
              </a:lnSpc>
            </a:pPr>
            <a:r>
              <a:rPr lang="en-US" sz="7371" spc="-375" b="true">
                <a:solidFill>
                  <a:srgbClr val="4F54D3"/>
                </a:solidFill>
                <a:latin typeface="Open Sauce Bold"/>
                <a:ea typeface="Open Sauce Bold"/>
                <a:cs typeface="Open Sauce Bold"/>
                <a:sym typeface="Open Sauce Bold"/>
              </a:rPr>
              <a:t>Collection's Policies</a:t>
            </a:r>
          </a:p>
        </p:txBody>
      </p:sp>
      <p:sp>
        <p:nvSpPr>
          <p:cNvPr name="TextBox 15" id="15"/>
          <p:cNvSpPr txBox="true"/>
          <p:nvPr/>
        </p:nvSpPr>
        <p:spPr>
          <a:xfrm rot="0">
            <a:off x="4948664" y="1328865"/>
            <a:ext cx="6093746" cy="1381125"/>
          </a:xfrm>
          <a:prstGeom prst="rect">
            <a:avLst/>
          </a:prstGeom>
        </p:spPr>
        <p:txBody>
          <a:bodyPr anchor="t" rtlCol="false" tIns="0" lIns="0" bIns="0" rIns="0">
            <a:spAutoFit/>
          </a:bodyPr>
          <a:lstStyle/>
          <a:p>
            <a:pPr algn="l">
              <a:lnSpc>
                <a:spcPts val="2639"/>
              </a:lnSpc>
            </a:pPr>
          </a:p>
          <a:p>
            <a:pPr algn="l">
              <a:lnSpc>
                <a:spcPts val="2639"/>
              </a:lnSpc>
            </a:pPr>
            <a:r>
              <a:rPr lang="en-US" sz="2199">
                <a:solidFill>
                  <a:srgbClr val="4F54D3"/>
                </a:solidFill>
                <a:latin typeface="Arial"/>
                <a:ea typeface="Arial"/>
                <a:cs typeface="Arial"/>
                <a:sym typeface="Arial"/>
              </a:rPr>
              <a:t>For adding new policy click on “Add New Policy ' button.The following window is displayed:</a:t>
            </a:r>
          </a:p>
          <a:p>
            <a:pPr algn="l">
              <a:lnSpc>
                <a:spcPts val="2639"/>
              </a:lnSpc>
            </a:pPr>
          </a:p>
        </p:txBody>
      </p:sp>
      <p:sp>
        <p:nvSpPr>
          <p:cNvPr name="TextBox 16" id="16"/>
          <p:cNvSpPr txBox="true"/>
          <p:nvPr/>
        </p:nvSpPr>
        <p:spPr>
          <a:xfrm rot="0">
            <a:off x="6121454" y="4372288"/>
            <a:ext cx="9158309" cy="2047875"/>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Click on “Edit" buttonand select the group for which you wish to set authorization and then select the action for that group from the drop-down list and click on the “Save" button.</a:t>
            </a:r>
          </a:p>
          <a:p>
            <a:pPr algn="l">
              <a:lnSpc>
                <a:spcPts val="2639"/>
              </a:lnSpc>
            </a:pPr>
          </a:p>
          <a:p>
            <a:pPr algn="l">
              <a:lnSpc>
                <a:spcPts val="2639"/>
              </a:lnSpc>
            </a:pPr>
          </a:p>
          <a:p>
            <a:pPr algn="l">
              <a:lnSpc>
                <a:spcPts val="2639"/>
              </a:lnSpc>
            </a:pPr>
            <a:r>
              <a:rPr lang="en-US" sz="2199">
                <a:solidFill>
                  <a:srgbClr val="4F54D3"/>
                </a:solidFill>
                <a:latin typeface="Arial"/>
                <a:ea typeface="Arial"/>
                <a:cs typeface="Arial"/>
                <a:sym typeface="Arial"/>
              </a:rPr>
              <a:t>Repeat the above steps until all policiesare in place. </a:t>
            </a:r>
          </a:p>
        </p:txBody>
      </p:sp>
      <p:sp>
        <p:nvSpPr>
          <p:cNvPr name="TextBox 17" id="17"/>
          <p:cNvSpPr txBox="true"/>
          <p:nvPr/>
        </p:nvSpPr>
        <p:spPr>
          <a:xfrm rot="0">
            <a:off x="7656741" y="6697498"/>
            <a:ext cx="10051498" cy="4048125"/>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ADD Policy</a:t>
            </a:r>
          </a:p>
          <a:p>
            <a:pPr algn="l">
              <a:lnSpc>
                <a:spcPts val="2639"/>
              </a:lnSpc>
            </a:pPr>
          </a:p>
          <a:p>
            <a:pPr algn="l">
              <a:lnSpc>
                <a:spcPts val="2639"/>
              </a:lnSpc>
            </a:pPr>
            <a:r>
              <a:rPr lang="en-US" sz="2199">
                <a:solidFill>
                  <a:srgbClr val="4F54D3"/>
                </a:solidFill>
                <a:latin typeface="Arial"/>
                <a:ea typeface="Arial"/>
                <a:cs typeface="Arial"/>
                <a:sym typeface="Arial"/>
              </a:rPr>
              <a:t>All collections must have an ADD policyfor a submitter group, or else no one will be able to submit items to the collection.</a:t>
            </a:r>
          </a:p>
          <a:p>
            <a:pPr algn="l">
              <a:lnSpc>
                <a:spcPts val="2639"/>
              </a:lnSpc>
            </a:pPr>
          </a:p>
          <a:p>
            <a:pPr algn="l">
              <a:lnSpc>
                <a:spcPts val="2639"/>
              </a:lnSpc>
            </a:pPr>
            <a:r>
              <a:rPr lang="en-US" sz="2199">
                <a:solidFill>
                  <a:srgbClr val="4F54D3"/>
                </a:solidFill>
                <a:latin typeface="Arial"/>
                <a:ea typeface="Arial"/>
                <a:cs typeface="Arial"/>
                <a:sym typeface="Arial"/>
              </a:rPr>
              <a:t>For example,the ‘Computer’ collection has a submittergroup</a:t>
            </a:r>
          </a:p>
          <a:p>
            <a:pPr algn="l">
              <a:lnSpc>
                <a:spcPts val="2639"/>
              </a:lnSpc>
            </a:pPr>
            <a:r>
              <a:rPr lang="en-US" sz="2199">
                <a:solidFill>
                  <a:srgbClr val="4F54D3"/>
                </a:solidFill>
                <a:latin typeface="Arial"/>
                <a:ea typeface="Arial"/>
                <a:cs typeface="Arial"/>
                <a:sym typeface="Arial"/>
              </a:rPr>
              <a:t>COLLECTION_055984c0-0d54-4582-b8fd-b47df9d2b37b_SUBMIT which has “ADD”</a:t>
            </a:r>
          </a:p>
          <a:p>
            <a:pPr algn="l">
              <a:lnSpc>
                <a:spcPts val="2639"/>
              </a:lnSpc>
            </a:pPr>
            <a:r>
              <a:rPr lang="en-US" sz="2199">
                <a:solidFill>
                  <a:srgbClr val="4F54D3"/>
                </a:solidFill>
                <a:latin typeface="Arial"/>
                <a:ea typeface="Arial"/>
                <a:cs typeface="Arial"/>
                <a:sym typeface="Arial"/>
              </a:rPr>
              <a:t>permission as shown in the following figure, without this permission nobodywill be able to submit item to this collection.</a:t>
            </a:r>
          </a:p>
          <a:p>
            <a:pPr algn="l">
              <a:lnSpc>
                <a:spcPts val="2639"/>
              </a:lnSpc>
            </a:pPr>
          </a:p>
          <a:p>
            <a:pPr algn="l">
              <a:lnSpc>
                <a:spcPts val="2639"/>
              </a:lnSpc>
            </a:pPr>
          </a:p>
        </p:txBody>
      </p:sp>
    </p:spTree>
  </p:cSld>
  <p:clrMapOvr>
    <a:masterClrMapping/>
  </p:clrMapOvr>
  <p:transition spd="slow">
    <p:push dir="u"/>
  </p:transition>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0">
            <a:off x="116898" y="1516428"/>
            <a:ext cx="7347542" cy="4603697"/>
            <a:chOff x="0" y="0"/>
            <a:chExt cx="13343274" cy="8360400"/>
          </a:xfrm>
        </p:grpSpPr>
        <p:sp>
          <p:nvSpPr>
            <p:cNvPr name="Freeform 3" id="3"/>
            <p:cNvSpPr/>
            <p:nvPr/>
          </p:nvSpPr>
          <p:spPr>
            <a:xfrm flipH="false" flipV="false" rot="0">
              <a:off x="0" y="0"/>
              <a:ext cx="13343274" cy="8360400"/>
            </a:xfrm>
            <a:custGeom>
              <a:avLst/>
              <a:gdLst/>
              <a:ahLst/>
              <a:cxnLst/>
              <a:rect r="r" b="b" t="t" l="l"/>
              <a:pathLst>
                <a:path h="8360400" w="13343274">
                  <a:moveTo>
                    <a:pt x="0" y="1589010"/>
                  </a:moveTo>
                  <a:lnTo>
                    <a:pt x="2000658" y="174067"/>
                  </a:lnTo>
                  <a:lnTo>
                    <a:pt x="11342617" y="0"/>
                  </a:lnTo>
                  <a:lnTo>
                    <a:pt x="13343274" y="4012165"/>
                  </a:lnTo>
                  <a:lnTo>
                    <a:pt x="12312379" y="6900647"/>
                  </a:lnTo>
                  <a:lnTo>
                    <a:pt x="13198782" y="8360400"/>
                  </a:lnTo>
                  <a:lnTo>
                    <a:pt x="0" y="8360400"/>
                  </a:lnTo>
                  <a:close/>
                </a:path>
              </a:pathLst>
            </a:custGeom>
            <a:blipFill>
              <a:blip r:embed="rId2"/>
              <a:stretch>
                <a:fillRect l="-5694" t="0" r="-5694" b="0"/>
              </a:stretch>
            </a:blipFill>
          </p:spPr>
        </p:sp>
      </p:grpSp>
      <p:grpSp>
        <p:nvGrpSpPr>
          <p:cNvPr name="Group 4" id="4"/>
          <p:cNvGrpSpPr/>
          <p:nvPr/>
        </p:nvGrpSpPr>
        <p:grpSpPr>
          <a:xfrm rot="4388562">
            <a:off x="16299965" y="810120"/>
            <a:ext cx="1798448" cy="1798448"/>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6" id="6"/>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3411949">
            <a:off x="-1340594" y="-1107576"/>
            <a:ext cx="2681188" cy="2681188"/>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9" id="9"/>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277197" y="6120125"/>
            <a:ext cx="7187243" cy="3928967"/>
            <a:chOff x="0" y="0"/>
            <a:chExt cx="15293646" cy="8360400"/>
          </a:xfrm>
        </p:grpSpPr>
        <p:sp>
          <p:nvSpPr>
            <p:cNvPr name="Freeform 11" id="11"/>
            <p:cNvSpPr/>
            <p:nvPr/>
          </p:nvSpPr>
          <p:spPr>
            <a:xfrm flipH="false" flipV="false" rot="0">
              <a:off x="0" y="0"/>
              <a:ext cx="15293646" cy="8360400"/>
            </a:xfrm>
            <a:custGeom>
              <a:avLst/>
              <a:gdLst/>
              <a:ahLst/>
              <a:cxnLst/>
              <a:rect r="r" b="b" t="t" l="l"/>
              <a:pathLst>
                <a:path h="8360400" w="15293646">
                  <a:moveTo>
                    <a:pt x="0" y="1589010"/>
                  </a:moveTo>
                  <a:lnTo>
                    <a:pt x="2293091" y="174067"/>
                  </a:lnTo>
                  <a:lnTo>
                    <a:pt x="13000555" y="0"/>
                  </a:lnTo>
                  <a:lnTo>
                    <a:pt x="15293646" y="4012165"/>
                  </a:lnTo>
                  <a:lnTo>
                    <a:pt x="14112067" y="6900647"/>
                  </a:lnTo>
                  <a:lnTo>
                    <a:pt x="15128035" y="8360400"/>
                  </a:lnTo>
                  <a:lnTo>
                    <a:pt x="0" y="8360400"/>
                  </a:lnTo>
                  <a:close/>
                </a:path>
              </a:pathLst>
            </a:custGeom>
            <a:blipFill>
              <a:blip r:embed="rId3"/>
              <a:stretch>
                <a:fillRect l="0" t="-1448" r="0" b="-1448"/>
              </a:stretch>
            </a:blipFill>
          </p:spPr>
        </p:sp>
      </p:grpSp>
      <p:sp>
        <p:nvSpPr>
          <p:cNvPr name="TextBox 12" id="12"/>
          <p:cNvSpPr txBox="true"/>
          <p:nvPr/>
        </p:nvSpPr>
        <p:spPr>
          <a:xfrm rot="0">
            <a:off x="5224151" y="123825"/>
            <a:ext cx="8829639" cy="898114"/>
          </a:xfrm>
          <a:prstGeom prst="rect">
            <a:avLst/>
          </a:prstGeom>
        </p:spPr>
        <p:txBody>
          <a:bodyPr anchor="t" rtlCol="false" tIns="0" lIns="0" bIns="0" rIns="0">
            <a:spAutoFit/>
          </a:bodyPr>
          <a:lstStyle/>
          <a:p>
            <a:pPr algn="l">
              <a:lnSpc>
                <a:spcPts val="6717"/>
              </a:lnSpc>
            </a:pPr>
            <a:r>
              <a:rPr lang="en-US" sz="6717" spc="-342" b="true">
                <a:solidFill>
                  <a:srgbClr val="4F54D3"/>
                </a:solidFill>
                <a:latin typeface="Open Sauce Bold"/>
                <a:ea typeface="Open Sauce Bold"/>
                <a:cs typeface="Open Sauce Bold"/>
                <a:sym typeface="Open Sauce Bold"/>
              </a:rPr>
              <a:t>Collection's Policies</a:t>
            </a:r>
          </a:p>
        </p:txBody>
      </p:sp>
      <p:sp>
        <p:nvSpPr>
          <p:cNvPr name="TextBox 13" id="13"/>
          <p:cNvSpPr txBox="true"/>
          <p:nvPr/>
        </p:nvSpPr>
        <p:spPr>
          <a:xfrm rot="0">
            <a:off x="7624738" y="1661719"/>
            <a:ext cx="9391753" cy="4714875"/>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DEFAULT ITEM READ and DEFAULT BITSTREAM READ </a:t>
            </a:r>
          </a:p>
          <a:p>
            <a:pPr algn="l">
              <a:lnSpc>
                <a:spcPts val="2639"/>
              </a:lnSpc>
            </a:pPr>
            <a:r>
              <a:rPr lang="en-US" sz="2199">
                <a:solidFill>
                  <a:srgbClr val="4F54D3"/>
                </a:solidFill>
                <a:latin typeface="Arial"/>
                <a:ea typeface="Arial"/>
                <a:cs typeface="Arial"/>
                <a:sym typeface="Arial"/>
              </a:rPr>
              <a:t>Policies </a:t>
            </a:r>
          </a:p>
          <a:p>
            <a:pPr algn="l">
              <a:lnSpc>
                <a:spcPts val="2639"/>
              </a:lnSpc>
            </a:pPr>
            <a:r>
              <a:rPr lang="en-US" sz="2199">
                <a:solidFill>
                  <a:srgbClr val="4F54D3"/>
                </a:solidFill>
                <a:latin typeface="Arial"/>
                <a:ea typeface="Arial"/>
                <a:cs typeface="Arial"/>
                <a:sym typeface="Arial"/>
              </a:rPr>
              <a:t> </a:t>
            </a:r>
          </a:p>
          <a:p>
            <a:pPr algn="l">
              <a:lnSpc>
                <a:spcPts val="2639"/>
              </a:lnSpc>
            </a:pPr>
            <a:r>
              <a:rPr lang="en-US" sz="2199">
                <a:solidFill>
                  <a:srgbClr val="4F54D3"/>
                </a:solidFill>
                <a:latin typeface="Arial"/>
                <a:ea typeface="Arial"/>
                <a:cs typeface="Arial"/>
                <a:sym typeface="Arial"/>
              </a:rPr>
              <a:t>The newly submitted items in the collection inherit DEFAIJLT_ITF.M_READ and </a:t>
            </a:r>
          </a:p>
          <a:p>
            <a:pPr algn="l">
              <a:lnSpc>
                <a:spcPts val="2639"/>
              </a:lnSpc>
            </a:pPr>
            <a:r>
              <a:rPr lang="en-US" sz="2199">
                <a:solidFill>
                  <a:srgbClr val="4F54D3"/>
                </a:solidFill>
                <a:latin typeface="Arial"/>
                <a:ea typeface="Arial"/>
                <a:cs typeface="Arial"/>
                <a:sym typeface="Arial"/>
              </a:rPr>
              <a:t>DEFAULT_BITSTREAM_READ permissions from the collection which refer to the </a:t>
            </a:r>
          </a:p>
          <a:p>
            <a:pPr algn="l">
              <a:lnSpc>
                <a:spcPts val="2639"/>
              </a:lnSpc>
            </a:pPr>
            <a:r>
              <a:rPr lang="en-US" sz="2199">
                <a:solidFill>
                  <a:srgbClr val="4F54D3"/>
                </a:solidFill>
                <a:latin typeface="Arial"/>
                <a:ea typeface="Arial"/>
                <a:cs typeface="Arial"/>
                <a:sym typeface="Arial"/>
              </a:rPr>
              <a:t>READ permissions for items and its bitstreams. These are the default policies for items in the collection. However, if the default policies of the collection are changed after the items are submitted into the collection, the policies of items existing in the collection will not be changed automatically. The permissions of such items should be changed using Advanced Policy Admin Tool. </a:t>
            </a:r>
          </a:p>
          <a:p>
            <a:pPr algn="l">
              <a:lnSpc>
                <a:spcPts val="2639"/>
              </a:lnSpc>
            </a:pPr>
          </a:p>
        </p:txBody>
      </p:sp>
      <p:sp>
        <p:nvSpPr>
          <p:cNvPr name="TextBox 14" id="14"/>
          <p:cNvSpPr txBox="true"/>
          <p:nvPr/>
        </p:nvSpPr>
        <p:spPr>
          <a:xfrm rot="0">
            <a:off x="8100991" y="7536920"/>
            <a:ext cx="9158309" cy="1047750"/>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The Management group can now add an item to the collection as shown below: </a:t>
            </a:r>
          </a:p>
          <a:p>
            <a:pPr algn="l">
              <a:lnSpc>
                <a:spcPts val="2639"/>
              </a:lnSpc>
            </a:pPr>
          </a:p>
        </p:txBody>
      </p:sp>
    </p:spTree>
  </p:cSld>
  <p:clrMapOvr>
    <a:masterClrMapping/>
  </p:clrMapOvr>
  <p:transition spd="slow">
    <p:push dir="u"/>
  </p:transition>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0">
            <a:off x="277197" y="1086519"/>
            <a:ext cx="5567436" cy="3488349"/>
            <a:chOff x="0" y="0"/>
            <a:chExt cx="13343274" cy="8360400"/>
          </a:xfrm>
        </p:grpSpPr>
        <p:sp>
          <p:nvSpPr>
            <p:cNvPr name="Freeform 3" id="3"/>
            <p:cNvSpPr/>
            <p:nvPr/>
          </p:nvSpPr>
          <p:spPr>
            <a:xfrm flipH="false" flipV="false" rot="0">
              <a:off x="0" y="0"/>
              <a:ext cx="13343274" cy="8360400"/>
            </a:xfrm>
            <a:custGeom>
              <a:avLst/>
              <a:gdLst/>
              <a:ahLst/>
              <a:cxnLst/>
              <a:rect r="r" b="b" t="t" l="l"/>
              <a:pathLst>
                <a:path h="8360400" w="13343274">
                  <a:moveTo>
                    <a:pt x="0" y="1589010"/>
                  </a:moveTo>
                  <a:lnTo>
                    <a:pt x="2000658" y="174067"/>
                  </a:lnTo>
                  <a:lnTo>
                    <a:pt x="11342617" y="0"/>
                  </a:lnTo>
                  <a:lnTo>
                    <a:pt x="13343274" y="4012165"/>
                  </a:lnTo>
                  <a:lnTo>
                    <a:pt x="12312379" y="6900647"/>
                  </a:lnTo>
                  <a:lnTo>
                    <a:pt x="13198782" y="8360400"/>
                  </a:lnTo>
                  <a:lnTo>
                    <a:pt x="0" y="8360400"/>
                  </a:lnTo>
                  <a:close/>
                </a:path>
              </a:pathLst>
            </a:custGeom>
            <a:blipFill>
              <a:blip r:embed="rId2"/>
              <a:stretch>
                <a:fillRect l="-5694" t="0" r="-5694" b="0"/>
              </a:stretch>
            </a:blipFill>
          </p:spPr>
        </p:sp>
      </p:grpSp>
      <p:grpSp>
        <p:nvGrpSpPr>
          <p:cNvPr name="Group 4" id="4"/>
          <p:cNvGrpSpPr/>
          <p:nvPr/>
        </p:nvGrpSpPr>
        <p:grpSpPr>
          <a:xfrm rot="4388562">
            <a:off x="16299965" y="810120"/>
            <a:ext cx="1798448" cy="1798448"/>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6" id="6"/>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3411949">
            <a:off x="-1340594" y="-1107576"/>
            <a:ext cx="2681188" cy="2681188"/>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9" id="9"/>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1347284" y="4042969"/>
            <a:ext cx="6478591" cy="3541576"/>
            <a:chOff x="0" y="0"/>
            <a:chExt cx="15293646" cy="8360400"/>
          </a:xfrm>
        </p:grpSpPr>
        <p:sp>
          <p:nvSpPr>
            <p:cNvPr name="Freeform 11" id="11"/>
            <p:cNvSpPr/>
            <p:nvPr/>
          </p:nvSpPr>
          <p:spPr>
            <a:xfrm flipH="false" flipV="false" rot="0">
              <a:off x="0" y="0"/>
              <a:ext cx="15293646" cy="8360400"/>
            </a:xfrm>
            <a:custGeom>
              <a:avLst/>
              <a:gdLst/>
              <a:ahLst/>
              <a:cxnLst/>
              <a:rect r="r" b="b" t="t" l="l"/>
              <a:pathLst>
                <a:path h="8360400" w="15293646">
                  <a:moveTo>
                    <a:pt x="0" y="1589010"/>
                  </a:moveTo>
                  <a:lnTo>
                    <a:pt x="2293091" y="174067"/>
                  </a:lnTo>
                  <a:lnTo>
                    <a:pt x="13000555" y="0"/>
                  </a:lnTo>
                  <a:lnTo>
                    <a:pt x="15293646" y="4012165"/>
                  </a:lnTo>
                  <a:lnTo>
                    <a:pt x="14112067" y="6900647"/>
                  </a:lnTo>
                  <a:lnTo>
                    <a:pt x="15128035" y="8360400"/>
                  </a:lnTo>
                  <a:lnTo>
                    <a:pt x="0" y="8360400"/>
                  </a:lnTo>
                  <a:close/>
                </a:path>
              </a:pathLst>
            </a:custGeom>
            <a:blipFill>
              <a:blip r:embed="rId3"/>
              <a:stretch>
                <a:fillRect l="0" t="-1448" r="0" b="-1448"/>
              </a:stretch>
            </a:blipFill>
          </p:spPr>
        </p:sp>
      </p:grpSp>
      <p:sp>
        <p:nvSpPr>
          <p:cNvPr name="TextBox 12" id="12"/>
          <p:cNvSpPr txBox="true"/>
          <p:nvPr/>
        </p:nvSpPr>
        <p:spPr>
          <a:xfrm rot="0">
            <a:off x="5224151" y="123825"/>
            <a:ext cx="8829639" cy="898114"/>
          </a:xfrm>
          <a:prstGeom prst="rect">
            <a:avLst/>
          </a:prstGeom>
        </p:spPr>
        <p:txBody>
          <a:bodyPr anchor="t" rtlCol="false" tIns="0" lIns="0" bIns="0" rIns="0">
            <a:spAutoFit/>
          </a:bodyPr>
          <a:lstStyle/>
          <a:p>
            <a:pPr algn="l">
              <a:lnSpc>
                <a:spcPts val="6717"/>
              </a:lnSpc>
            </a:pPr>
            <a:r>
              <a:rPr lang="en-US" sz="6717" spc="-342" b="true">
                <a:solidFill>
                  <a:srgbClr val="4F54D3"/>
                </a:solidFill>
                <a:latin typeface="Open Sauce Bold"/>
                <a:ea typeface="Open Sauce Bold"/>
                <a:cs typeface="Open Sauce Bold"/>
                <a:sym typeface="Open Sauce Bold"/>
              </a:rPr>
              <a:t>Item's Policies </a:t>
            </a:r>
          </a:p>
        </p:txBody>
      </p:sp>
      <p:sp>
        <p:nvSpPr>
          <p:cNvPr name="TextBox 13" id="13"/>
          <p:cNvSpPr txBox="true"/>
          <p:nvPr/>
        </p:nvSpPr>
        <p:spPr>
          <a:xfrm rot="0">
            <a:off x="6450252" y="1348523"/>
            <a:ext cx="9391753" cy="1047750"/>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Click on the button “Manage An Item’s policies". The following screen is displayed: </a:t>
            </a:r>
          </a:p>
          <a:p>
            <a:pPr algn="l">
              <a:lnSpc>
                <a:spcPts val="2639"/>
              </a:lnSpc>
            </a:pPr>
          </a:p>
        </p:txBody>
      </p:sp>
      <p:sp>
        <p:nvSpPr>
          <p:cNvPr name="TextBox 14" id="14"/>
          <p:cNvSpPr txBox="true"/>
          <p:nvPr/>
        </p:nvSpPr>
        <p:spPr>
          <a:xfrm rot="0">
            <a:off x="8257589" y="4429125"/>
            <a:ext cx="9158309" cy="1381125"/>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Enter the handle or id of the item and cliek on “Find" button. The following window is displayed which enables editing item policies including bundle and bitstream policies. </a:t>
            </a:r>
          </a:p>
          <a:p>
            <a:pPr algn="l">
              <a:lnSpc>
                <a:spcPts val="2639"/>
              </a:lnSpc>
            </a:pPr>
          </a:p>
        </p:txBody>
      </p:sp>
      <p:grpSp>
        <p:nvGrpSpPr>
          <p:cNvPr name="Group 15" id="15"/>
          <p:cNvGrpSpPr/>
          <p:nvPr/>
        </p:nvGrpSpPr>
        <p:grpSpPr>
          <a:xfrm rot="0">
            <a:off x="2717368" y="6801397"/>
            <a:ext cx="6182583" cy="3379761"/>
            <a:chOff x="0" y="0"/>
            <a:chExt cx="15293646" cy="8360400"/>
          </a:xfrm>
        </p:grpSpPr>
        <p:sp>
          <p:nvSpPr>
            <p:cNvPr name="Freeform 16" id="16"/>
            <p:cNvSpPr/>
            <p:nvPr/>
          </p:nvSpPr>
          <p:spPr>
            <a:xfrm flipH="false" flipV="false" rot="0">
              <a:off x="0" y="0"/>
              <a:ext cx="15293646" cy="8360400"/>
            </a:xfrm>
            <a:custGeom>
              <a:avLst/>
              <a:gdLst/>
              <a:ahLst/>
              <a:cxnLst/>
              <a:rect r="r" b="b" t="t" l="l"/>
              <a:pathLst>
                <a:path h="8360400" w="15293646">
                  <a:moveTo>
                    <a:pt x="0" y="1589010"/>
                  </a:moveTo>
                  <a:lnTo>
                    <a:pt x="2293091" y="174067"/>
                  </a:lnTo>
                  <a:lnTo>
                    <a:pt x="13000555" y="0"/>
                  </a:lnTo>
                  <a:lnTo>
                    <a:pt x="15293646" y="4012165"/>
                  </a:lnTo>
                  <a:lnTo>
                    <a:pt x="14112067" y="6900647"/>
                  </a:lnTo>
                  <a:lnTo>
                    <a:pt x="15128035" y="8360400"/>
                  </a:lnTo>
                  <a:lnTo>
                    <a:pt x="0" y="8360400"/>
                  </a:lnTo>
                  <a:close/>
                </a:path>
              </a:pathLst>
            </a:custGeom>
            <a:blipFill>
              <a:blip r:embed="rId4"/>
              <a:stretch>
                <a:fillRect l="0" t="-1448" r="0" b="-1448"/>
              </a:stretch>
            </a:blipFill>
          </p:spPr>
        </p:sp>
      </p:grpSp>
    </p:spTree>
  </p:cSld>
  <p:clrMapOvr>
    <a:masterClrMapping/>
  </p:clrMapOvr>
  <p:transition spd="slow">
    <p:push dir="u"/>
  </p:transition>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4388562">
            <a:off x="16299965" y="810120"/>
            <a:ext cx="1798448" cy="1798448"/>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4" id="4"/>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3411949">
            <a:off x="-1340594" y="-1107576"/>
            <a:ext cx="2681188" cy="2681188"/>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7" id="7"/>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98898" y="1396148"/>
            <a:ext cx="5853811" cy="3200035"/>
            <a:chOff x="0" y="0"/>
            <a:chExt cx="15293646" cy="8360400"/>
          </a:xfrm>
        </p:grpSpPr>
        <p:sp>
          <p:nvSpPr>
            <p:cNvPr name="Freeform 9" id="9"/>
            <p:cNvSpPr/>
            <p:nvPr/>
          </p:nvSpPr>
          <p:spPr>
            <a:xfrm flipH="false" flipV="false" rot="0">
              <a:off x="0" y="0"/>
              <a:ext cx="15293646" cy="8360400"/>
            </a:xfrm>
            <a:custGeom>
              <a:avLst/>
              <a:gdLst/>
              <a:ahLst/>
              <a:cxnLst/>
              <a:rect r="r" b="b" t="t" l="l"/>
              <a:pathLst>
                <a:path h="8360400" w="15293646">
                  <a:moveTo>
                    <a:pt x="0" y="1589010"/>
                  </a:moveTo>
                  <a:lnTo>
                    <a:pt x="2293091" y="174067"/>
                  </a:lnTo>
                  <a:lnTo>
                    <a:pt x="13000555" y="0"/>
                  </a:lnTo>
                  <a:lnTo>
                    <a:pt x="15293646" y="4012165"/>
                  </a:lnTo>
                  <a:lnTo>
                    <a:pt x="14112067" y="6900647"/>
                  </a:lnTo>
                  <a:lnTo>
                    <a:pt x="15128035" y="8360400"/>
                  </a:lnTo>
                  <a:lnTo>
                    <a:pt x="0" y="8360400"/>
                  </a:lnTo>
                  <a:close/>
                </a:path>
              </a:pathLst>
            </a:custGeom>
            <a:blipFill>
              <a:blip r:embed="rId2"/>
              <a:stretch>
                <a:fillRect l="0" t="-1448" r="0" b="-1448"/>
              </a:stretch>
            </a:blipFill>
          </p:spPr>
        </p:sp>
      </p:grpSp>
      <p:grpSp>
        <p:nvGrpSpPr>
          <p:cNvPr name="Group 10" id="10"/>
          <p:cNvGrpSpPr/>
          <p:nvPr/>
        </p:nvGrpSpPr>
        <p:grpSpPr>
          <a:xfrm rot="0">
            <a:off x="1286491" y="4476750"/>
            <a:ext cx="5736484" cy="3135897"/>
            <a:chOff x="0" y="0"/>
            <a:chExt cx="15293646" cy="8360400"/>
          </a:xfrm>
        </p:grpSpPr>
        <p:sp>
          <p:nvSpPr>
            <p:cNvPr name="Freeform 11" id="11"/>
            <p:cNvSpPr/>
            <p:nvPr/>
          </p:nvSpPr>
          <p:spPr>
            <a:xfrm flipH="false" flipV="false" rot="0">
              <a:off x="0" y="0"/>
              <a:ext cx="15293646" cy="8360400"/>
            </a:xfrm>
            <a:custGeom>
              <a:avLst/>
              <a:gdLst/>
              <a:ahLst/>
              <a:cxnLst/>
              <a:rect r="r" b="b" t="t" l="l"/>
              <a:pathLst>
                <a:path h="8360400" w="15293646">
                  <a:moveTo>
                    <a:pt x="0" y="1589010"/>
                  </a:moveTo>
                  <a:lnTo>
                    <a:pt x="2293091" y="174067"/>
                  </a:lnTo>
                  <a:lnTo>
                    <a:pt x="13000555" y="0"/>
                  </a:lnTo>
                  <a:lnTo>
                    <a:pt x="15293646" y="4012165"/>
                  </a:lnTo>
                  <a:lnTo>
                    <a:pt x="14112067" y="6900647"/>
                  </a:lnTo>
                  <a:lnTo>
                    <a:pt x="15128035" y="8360400"/>
                  </a:lnTo>
                  <a:lnTo>
                    <a:pt x="0" y="8360400"/>
                  </a:lnTo>
                  <a:close/>
                </a:path>
              </a:pathLst>
            </a:custGeom>
            <a:blipFill>
              <a:blip r:embed="rId3"/>
              <a:stretch>
                <a:fillRect l="0" t="0" r="-110253" b="0"/>
              </a:stretch>
            </a:blipFill>
          </p:spPr>
        </p:sp>
      </p:grpSp>
      <p:grpSp>
        <p:nvGrpSpPr>
          <p:cNvPr name="Group 12" id="12"/>
          <p:cNvGrpSpPr/>
          <p:nvPr/>
        </p:nvGrpSpPr>
        <p:grpSpPr>
          <a:xfrm rot="0">
            <a:off x="2961417" y="6907239"/>
            <a:ext cx="5947686" cy="3379761"/>
            <a:chOff x="0" y="0"/>
            <a:chExt cx="14712589" cy="8360400"/>
          </a:xfrm>
        </p:grpSpPr>
        <p:sp>
          <p:nvSpPr>
            <p:cNvPr name="Freeform 13" id="13"/>
            <p:cNvSpPr/>
            <p:nvPr/>
          </p:nvSpPr>
          <p:spPr>
            <a:xfrm flipH="false" flipV="false" rot="0">
              <a:off x="0" y="0"/>
              <a:ext cx="14712589" cy="8360400"/>
            </a:xfrm>
            <a:custGeom>
              <a:avLst/>
              <a:gdLst/>
              <a:ahLst/>
              <a:cxnLst/>
              <a:rect r="r" b="b" t="t" l="l"/>
              <a:pathLst>
                <a:path h="8360400" w="14712589">
                  <a:moveTo>
                    <a:pt x="0" y="1589010"/>
                  </a:moveTo>
                  <a:lnTo>
                    <a:pt x="2205969" y="174067"/>
                  </a:lnTo>
                  <a:lnTo>
                    <a:pt x="12506620" y="0"/>
                  </a:lnTo>
                  <a:lnTo>
                    <a:pt x="14712589" y="4012165"/>
                  </a:lnTo>
                  <a:lnTo>
                    <a:pt x="13575902" y="6900647"/>
                  </a:lnTo>
                  <a:lnTo>
                    <a:pt x="14553268" y="8360400"/>
                  </a:lnTo>
                  <a:lnTo>
                    <a:pt x="0" y="8360400"/>
                  </a:lnTo>
                  <a:close/>
                </a:path>
              </a:pathLst>
            </a:custGeom>
            <a:blipFill>
              <a:blip r:embed="rId4"/>
              <a:stretch>
                <a:fillRect l="-510" t="0" r="-510" b="0"/>
              </a:stretch>
            </a:blipFill>
          </p:spPr>
        </p:sp>
      </p:grpSp>
      <p:sp>
        <p:nvSpPr>
          <p:cNvPr name="TextBox 14" id="14"/>
          <p:cNvSpPr txBox="true"/>
          <p:nvPr/>
        </p:nvSpPr>
        <p:spPr>
          <a:xfrm rot="0">
            <a:off x="4586580" y="93264"/>
            <a:ext cx="10304043" cy="1580739"/>
          </a:xfrm>
          <a:prstGeom prst="rect">
            <a:avLst/>
          </a:prstGeom>
        </p:spPr>
        <p:txBody>
          <a:bodyPr anchor="t" rtlCol="false" tIns="0" lIns="0" bIns="0" rIns="0">
            <a:spAutoFit/>
          </a:bodyPr>
          <a:lstStyle/>
          <a:p>
            <a:pPr algn="l">
              <a:lnSpc>
                <a:spcPts val="6078"/>
              </a:lnSpc>
            </a:pPr>
            <a:r>
              <a:rPr lang="en-US" sz="6078" spc="-309" b="true">
                <a:solidFill>
                  <a:srgbClr val="4F54D3"/>
                </a:solidFill>
                <a:latin typeface="Open Sauce Bold"/>
                <a:ea typeface="Open Sauce Bold"/>
                <a:cs typeface="Open Sauce Bold"/>
                <a:sym typeface="Open Sauce Bold"/>
              </a:rPr>
              <a:t>Advanced Policy Admin Tool </a:t>
            </a:r>
          </a:p>
          <a:p>
            <a:pPr algn="l">
              <a:lnSpc>
                <a:spcPts val="6078"/>
              </a:lnSpc>
            </a:pPr>
          </a:p>
        </p:txBody>
      </p:sp>
      <p:sp>
        <p:nvSpPr>
          <p:cNvPr name="TextBox 15" id="15"/>
          <p:cNvSpPr txBox="true"/>
          <p:nvPr/>
        </p:nvSpPr>
        <p:spPr>
          <a:xfrm rot="0">
            <a:off x="6450252" y="1348523"/>
            <a:ext cx="9391753" cy="1381125"/>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This tool is used for selling or clearing policies lor items and bitstreams wide a collection. For setting policy for a specific collection for a specific group follow the steps enumerated below: </a:t>
            </a:r>
          </a:p>
          <a:p>
            <a:pPr algn="l">
              <a:lnSpc>
                <a:spcPts val="2639"/>
              </a:lnSpc>
            </a:pPr>
          </a:p>
        </p:txBody>
      </p:sp>
      <p:sp>
        <p:nvSpPr>
          <p:cNvPr name="TextBox 16" id="16"/>
          <p:cNvSpPr txBox="true"/>
          <p:nvPr/>
        </p:nvSpPr>
        <p:spPr>
          <a:xfrm rot="0">
            <a:off x="6450252" y="2616381"/>
            <a:ext cx="9158309" cy="381000"/>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Step 1: Select Access Control: Authorization from the main menu. </a:t>
            </a:r>
          </a:p>
        </p:txBody>
      </p:sp>
      <p:sp>
        <p:nvSpPr>
          <p:cNvPr name="TextBox 17" id="17"/>
          <p:cNvSpPr txBox="true"/>
          <p:nvPr/>
        </p:nvSpPr>
        <p:spPr>
          <a:xfrm rot="0">
            <a:off x="6450252" y="3429000"/>
            <a:ext cx="9158309" cy="1047750"/>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Step 2: click on the button “Advanced Item Wildcard Policy Admin fool ’. The following window is displayed: </a:t>
            </a:r>
          </a:p>
          <a:p>
            <a:pPr algn="l">
              <a:lnSpc>
                <a:spcPts val="2639"/>
              </a:lnSpc>
            </a:pPr>
          </a:p>
        </p:txBody>
      </p:sp>
      <p:sp>
        <p:nvSpPr>
          <p:cNvPr name="TextBox 18" id="18"/>
          <p:cNvSpPr txBox="true"/>
          <p:nvPr/>
        </p:nvSpPr>
        <p:spPr>
          <a:xfrm rot="0">
            <a:off x="7022974" y="4429125"/>
            <a:ext cx="9158309" cy="1047750"/>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The content type can be Item or Bitstream. </a:t>
            </a:r>
          </a:p>
          <a:p>
            <a:pPr algn="l">
              <a:lnSpc>
                <a:spcPts val="2639"/>
              </a:lnSpc>
            </a:pPr>
            <a:r>
              <a:rPr lang="en-US" sz="2199">
                <a:solidFill>
                  <a:srgbClr val="4F54D3"/>
                </a:solidFill>
                <a:latin typeface="Arial"/>
                <a:ea typeface="Arial"/>
                <a:cs typeface="Arial"/>
                <a:sym typeface="Arial"/>
              </a:rPr>
              <a:t>The action can be one of the following shown:</a:t>
            </a:r>
          </a:p>
          <a:p>
            <a:pPr algn="l">
              <a:lnSpc>
                <a:spcPts val="2639"/>
              </a:lnSpc>
            </a:pPr>
          </a:p>
        </p:txBody>
      </p:sp>
      <p:sp>
        <p:nvSpPr>
          <p:cNvPr name="TextBox 19" id="19"/>
          <p:cNvSpPr txBox="true"/>
          <p:nvPr/>
        </p:nvSpPr>
        <p:spPr>
          <a:xfrm rot="0">
            <a:off x="9162229" y="5564772"/>
            <a:ext cx="9158309" cy="4048125"/>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Step 3: Select the collection, the group to which you want to grant or revoke permission, select the content type (item or bitstream ) for which you want to edit permission, and select the required action from the drop-down list </a:t>
            </a:r>
          </a:p>
          <a:p>
            <a:pPr algn="l">
              <a:lnSpc>
                <a:spcPts val="2639"/>
              </a:lnSpc>
            </a:pPr>
            <a:r>
              <a:rPr lang="en-US" sz="2199">
                <a:solidFill>
                  <a:srgbClr val="4F54D3"/>
                </a:solidFill>
                <a:latin typeface="Arial"/>
                <a:ea typeface="Arial"/>
                <a:cs typeface="Arial"/>
                <a:sym typeface="Arial"/>
              </a:rPr>
              <a:t>For example, for granting READ permission for “library” group to all bitstreams in the collection “Conferences”: </a:t>
            </a:r>
          </a:p>
          <a:p>
            <a:pPr algn="l">
              <a:lnSpc>
                <a:spcPts val="2639"/>
              </a:lnSpc>
            </a:pPr>
            <a:r>
              <a:rPr lang="en-US" sz="2199">
                <a:solidFill>
                  <a:srgbClr val="4F54D3"/>
                </a:solidFill>
                <a:latin typeface="Arial"/>
                <a:ea typeface="Arial"/>
                <a:cs typeface="Arial"/>
                <a:sym typeface="Arial"/>
              </a:rPr>
              <a:t>-Select any collection from top collection list. </a:t>
            </a:r>
          </a:p>
          <a:p>
            <a:pPr algn="l">
              <a:lnSpc>
                <a:spcPts val="2639"/>
              </a:lnSpc>
            </a:pPr>
            <a:r>
              <a:rPr lang="en-US" sz="2199">
                <a:solidFill>
                  <a:srgbClr val="4F54D3"/>
                </a:solidFill>
                <a:latin typeface="Arial"/>
                <a:ea typeface="Arial"/>
                <a:cs typeface="Arial"/>
                <a:sym typeface="Arial"/>
              </a:rPr>
              <a:t>-Select “bitstream from the Content Type drop-down list. -    Select any group from the Group list. </a:t>
            </a:r>
          </a:p>
          <a:p>
            <a:pPr algn="l">
              <a:lnSpc>
                <a:spcPts val="2639"/>
              </a:lnSpc>
            </a:pPr>
            <a:r>
              <a:rPr lang="en-US" sz="2199">
                <a:solidFill>
                  <a:srgbClr val="4F54D3"/>
                </a:solidFill>
                <a:latin typeface="Arial"/>
                <a:ea typeface="Arial"/>
                <a:cs typeface="Arial"/>
                <a:sym typeface="Arial"/>
              </a:rPr>
              <a:t>-Select “READ" from Action drop-down list as shown in the following figure: </a:t>
            </a:r>
          </a:p>
          <a:p>
            <a:pPr algn="l">
              <a:lnSpc>
                <a:spcPts val="2639"/>
              </a:lnSpc>
            </a:pPr>
          </a:p>
        </p:txBody>
      </p:sp>
      <p:sp>
        <p:nvSpPr>
          <p:cNvPr name="TextBox 20" id="20"/>
          <p:cNvSpPr txBox="true"/>
          <p:nvPr/>
        </p:nvSpPr>
        <p:spPr>
          <a:xfrm rot="0">
            <a:off x="9162229" y="9698622"/>
            <a:ext cx="9158309" cy="714375"/>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Finally, click on “Add Policy' button to permanently record the changes. </a:t>
            </a:r>
          </a:p>
          <a:p>
            <a:pPr algn="l">
              <a:lnSpc>
                <a:spcPts val="2639"/>
              </a:lnSpc>
            </a:pPr>
          </a:p>
        </p:txBody>
      </p:sp>
    </p:spTree>
  </p:cSld>
  <p:clrMapOvr>
    <a:masterClrMapping/>
  </p:clrMapOvr>
  <p:transition spd="slow">
    <p:push dir="u"/>
  </p:transition>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4388562">
            <a:off x="16299965" y="810120"/>
            <a:ext cx="1798448" cy="1798448"/>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4" id="4"/>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3411949">
            <a:off x="-1340594" y="-1107576"/>
            <a:ext cx="2681188" cy="2681188"/>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7" id="7"/>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320361" y="1547815"/>
            <a:ext cx="8276412" cy="4524370"/>
            <a:chOff x="0" y="0"/>
            <a:chExt cx="15293646" cy="8360400"/>
          </a:xfrm>
        </p:grpSpPr>
        <p:sp>
          <p:nvSpPr>
            <p:cNvPr name="Freeform 9" id="9"/>
            <p:cNvSpPr/>
            <p:nvPr/>
          </p:nvSpPr>
          <p:spPr>
            <a:xfrm flipH="false" flipV="false" rot="0">
              <a:off x="0" y="0"/>
              <a:ext cx="15293646" cy="8360400"/>
            </a:xfrm>
            <a:custGeom>
              <a:avLst/>
              <a:gdLst/>
              <a:ahLst/>
              <a:cxnLst/>
              <a:rect r="r" b="b" t="t" l="l"/>
              <a:pathLst>
                <a:path h="8360400" w="15293646">
                  <a:moveTo>
                    <a:pt x="0" y="1589010"/>
                  </a:moveTo>
                  <a:lnTo>
                    <a:pt x="2293091" y="174067"/>
                  </a:lnTo>
                  <a:lnTo>
                    <a:pt x="13000555" y="0"/>
                  </a:lnTo>
                  <a:lnTo>
                    <a:pt x="15293646" y="4012165"/>
                  </a:lnTo>
                  <a:lnTo>
                    <a:pt x="14112067" y="6900647"/>
                  </a:lnTo>
                  <a:lnTo>
                    <a:pt x="15128035" y="8360400"/>
                  </a:lnTo>
                  <a:lnTo>
                    <a:pt x="0" y="8360400"/>
                  </a:lnTo>
                  <a:close/>
                </a:path>
              </a:pathLst>
            </a:custGeom>
            <a:blipFill>
              <a:blip r:embed="rId2"/>
              <a:stretch>
                <a:fillRect l="0" t="0" r="-13297" b="0"/>
              </a:stretch>
            </a:blipFill>
          </p:spPr>
        </p:sp>
      </p:grpSp>
      <p:grpSp>
        <p:nvGrpSpPr>
          <p:cNvPr name="Group 10" id="10"/>
          <p:cNvGrpSpPr/>
          <p:nvPr/>
        </p:nvGrpSpPr>
        <p:grpSpPr>
          <a:xfrm rot="0">
            <a:off x="2219567" y="6200775"/>
            <a:ext cx="7074782" cy="3867489"/>
            <a:chOff x="0" y="0"/>
            <a:chExt cx="15293646" cy="8360400"/>
          </a:xfrm>
        </p:grpSpPr>
        <p:sp>
          <p:nvSpPr>
            <p:cNvPr name="Freeform 11" id="11"/>
            <p:cNvSpPr/>
            <p:nvPr/>
          </p:nvSpPr>
          <p:spPr>
            <a:xfrm flipH="false" flipV="false" rot="0">
              <a:off x="0" y="0"/>
              <a:ext cx="15293646" cy="8360400"/>
            </a:xfrm>
            <a:custGeom>
              <a:avLst/>
              <a:gdLst/>
              <a:ahLst/>
              <a:cxnLst/>
              <a:rect r="r" b="b" t="t" l="l"/>
              <a:pathLst>
                <a:path h="8360400" w="15293646">
                  <a:moveTo>
                    <a:pt x="0" y="1589010"/>
                  </a:moveTo>
                  <a:lnTo>
                    <a:pt x="2293091" y="174067"/>
                  </a:lnTo>
                  <a:lnTo>
                    <a:pt x="13000555" y="0"/>
                  </a:lnTo>
                  <a:lnTo>
                    <a:pt x="15293646" y="4012165"/>
                  </a:lnTo>
                  <a:lnTo>
                    <a:pt x="14112067" y="6900647"/>
                  </a:lnTo>
                  <a:lnTo>
                    <a:pt x="15128035" y="8360400"/>
                  </a:lnTo>
                  <a:lnTo>
                    <a:pt x="0" y="8360400"/>
                  </a:lnTo>
                  <a:close/>
                </a:path>
              </a:pathLst>
            </a:custGeom>
            <a:blipFill>
              <a:blip r:embed="rId3"/>
              <a:stretch>
                <a:fillRect l="-10436" t="0" r="0" b="0"/>
              </a:stretch>
            </a:blipFill>
          </p:spPr>
        </p:sp>
      </p:grpSp>
      <p:sp>
        <p:nvSpPr>
          <p:cNvPr name="TextBox 12" id="12"/>
          <p:cNvSpPr txBox="true"/>
          <p:nvPr/>
        </p:nvSpPr>
        <p:spPr>
          <a:xfrm rot="0">
            <a:off x="5030274" y="347318"/>
            <a:ext cx="10304043" cy="1580739"/>
          </a:xfrm>
          <a:prstGeom prst="rect">
            <a:avLst/>
          </a:prstGeom>
        </p:spPr>
        <p:txBody>
          <a:bodyPr anchor="t" rtlCol="false" tIns="0" lIns="0" bIns="0" rIns="0">
            <a:spAutoFit/>
          </a:bodyPr>
          <a:lstStyle/>
          <a:p>
            <a:pPr algn="l">
              <a:lnSpc>
                <a:spcPts val="6078"/>
              </a:lnSpc>
            </a:pPr>
            <a:r>
              <a:rPr lang="en-US" sz="6078" spc="-309" b="true">
                <a:solidFill>
                  <a:srgbClr val="4F54D3"/>
                </a:solidFill>
                <a:latin typeface="Open Sauce Bold"/>
                <a:ea typeface="Open Sauce Bold"/>
                <a:cs typeface="Open Sauce Bold"/>
                <a:sym typeface="Open Sauce Bold"/>
              </a:rPr>
              <a:t>Edit and Withdraw Items</a:t>
            </a:r>
          </a:p>
          <a:p>
            <a:pPr algn="l">
              <a:lnSpc>
                <a:spcPts val="6078"/>
              </a:lnSpc>
            </a:pPr>
          </a:p>
        </p:txBody>
      </p:sp>
      <p:sp>
        <p:nvSpPr>
          <p:cNvPr name="TextBox 13" id="13"/>
          <p:cNvSpPr txBox="true"/>
          <p:nvPr/>
        </p:nvSpPr>
        <p:spPr>
          <a:xfrm rot="0">
            <a:off x="8213238" y="2407247"/>
            <a:ext cx="8602367" cy="2714625"/>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Item can be search using handle id or internal ID. Use this tool to edit, withdraw or delete an item. </a:t>
            </a:r>
          </a:p>
          <a:p>
            <a:pPr algn="l">
              <a:lnSpc>
                <a:spcPts val="2639"/>
              </a:lnSpc>
            </a:pPr>
          </a:p>
          <a:p>
            <a:pPr algn="l">
              <a:lnSpc>
                <a:spcPts val="2639"/>
              </a:lnSpc>
            </a:pPr>
            <a:r>
              <a:rPr lang="en-US" sz="2199">
                <a:solidFill>
                  <a:srgbClr val="4F54D3"/>
                </a:solidFill>
                <a:latin typeface="Arial"/>
                <a:ea typeface="Arial"/>
                <a:cs typeface="Arial"/>
                <a:sym typeface="Arial"/>
              </a:rPr>
              <a:t>You can enter an item's Handle or internal ID (database primary key) into the relevant box. Alternatively, you may find it easier to go to the relevant item's display page and then click the Edit button on the page which appears if you're logged in as an administrator. </a:t>
            </a:r>
          </a:p>
          <a:p>
            <a:pPr algn="l">
              <a:lnSpc>
                <a:spcPts val="2639"/>
              </a:lnSpc>
            </a:pPr>
          </a:p>
        </p:txBody>
      </p:sp>
      <p:sp>
        <p:nvSpPr>
          <p:cNvPr name="TextBox 14" id="14"/>
          <p:cNvSpPr txBox="true"/>
          <p:nvPr/>
        </p:nvSpPr>
        <p:spPr>
          <a:xfrm rot="0">
            <a:off x="8213238" y="4740872"/>
            <a:ext cx="8821211" cy="714375"/>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You can find the Ids on every item page as shown. </a:t>
            </a:r>
          </a:p>
          <a:p>
            <a:pPr algn="l">
              <a:lnSpc>
                <a:spcPts val="2639"/>
              </a:lnSpc>
            </a:pPr>
          </a:p>
        </p:txBody>
      </p:sp>
      <p:sp>
        <p:nvSpPr>
          <p:cNvPr name="TextBox 15" id="15"/>
          <p:cNvSpPr txBox="true"/>
          <p:nvPr/>
        </p:nvSpPr>
        <p:spPr>
          <a:xfrm rot="0">
            <a:off x="9813852" y="6976181"/>
            <a:ext cx="9158309" cy="714375"/>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This withdraws an item from the archive, but does not delete it. </a:t>
            </a:r>
          </a:p>
          <a:p>
            <a:pPr algn="l">
              <a:lnSpc>
                <a:spcPts val="2639"/>
              </a:lnSpc>
            </a:pPr>
          </a:p>
        </p:txBody>
      </p:sp>
    </p:spTree>
  </p:cSld>
  <p:clrMapOvr>
    <a:masterClrMapping/>
  </p:clrMapOvr>
  <p:transition spd="slow">
    <p:push dir="u"/>
  </p:transition>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3411949">
            <a:off x="-1340594" y="-1107576"/>
            <a:ext cx="2681188" cy="2681188"/>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4" id="4"/>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842355" y="2088393"/>
            <a:ext cx="8537409" cy="4524370"/>
            <a:chOff x="0" y="0"/>
            <a:chExt cx="15775932" cy="8360400"/>
          </a:xfrm>
        </p:grpSpPr>
        <p:sp>
          <p:nvSpPr>
            <p:cNvPr name="Freeform 6" id="6"/>
            <p:cNvSpPr/>
            <p:nvPr/>
          </p:nvSpPr>
          <p:spPr>
            <a:xfrm flipH="false" flipV="false" rot="0">
              <a:off x="0" y="0"/>
              <a:ext cx="15775932" cy="8360400"/>
            </a:xfrm>
            <a:custGeom>
              <a:avLst/>
              <a:gdLst/>
              <a:ahLst/>
              <a:cxnLst/>
              <a:rect r="r" b="b" t="t" l="l"/>
              <a:pathLst>
                <a:path h="8360400" w="15775932">
                  <a:moveTo>
                    <a:pt x="0" y="1589010"/>
                  </a:moveTo>
                  <a:lnTo>
                    <a:pt x="2365404" y="174067"/>
                  </a:lnTo>
                  <a:lnTo>
                    <a:pt x="13410529" y="0"/>
                  </a:lnTo>
                  <a:lnTo>
                    <a:pt x="15775932" y="4012165"/>
                  </a:lnTo>
                  <a:lnTo>
                    <a:pt x="14557091" y="6900647"/>
                  </a:lnTo>
                  <a:lnTo>
                    <a:pt x="15605097" y="8360400"/>
                  </a:lnTo>
                  <a:lnTo>
                    <a:pt x="0" y="8360400"/>
                  </a:lnTo>
                  <a:close/>
                </a:path>
              </a:pathLst>
            </a:custGeom>
            <a:blipFill>
              <a:blip r:embed="rId2"/>
              <a:stretch>
                <a:fillRect l="-10715" t="-1576" r="0" b="-1576"/>
              </a:stretch>
            </a:blipFill>
          </p:spPr>
        </p:sp>
      </p:grpSp>
      <p:sp>
        <p:nvSpPr>
          <p:cNvPr name="TextBox 7" id="7"/>
          <p:cNvSpPr txBox="true"/>
          <p:nvPr/>
        </p:nvSpPr>
        <p:spPr>
          <a:xfrm rot="0">
            <a:off x="5030274" y="347318"/>
            <a:ext cx="10304043" cy="810414"/>
          </a:xfrm>
          <a:prstGeom prst="rect">
            <a:avLst/>
          </a:prstGeom>
        </p:spPr>
        <p:txBody>
          <a:bodyPr anchor="t" rtlCol="false" tIns="0" lIns="0" bIns="0" rIns="0">
            <a:spAutoFit/>
          </a:bodyPr>
          <a:lstStyle/>
          <a:p>
            <a:pPr algn="l">
              <a:lnSpc>
                <a:spcPts val="6078"/>
              </a:lnSpc>
            </a:pPr>
            <a:r>
              <a:rPr lang="en-US" sz="6078" spc="-309" b="true">
                <a:solidFill>
                  <a:srgbClr val="4F54D3"/>
                </a:solidFill>
                <a:latin typeface="Open Sauce Bold"/>
                <a:ea typeface="Open Sauce Bold"/>
                <a:cs typeface="Open Sauce Bold"/>
                <a:sym typeface="Open Sauce Bold"/>
              </a:rPr>
              <a:t>Private Item </a:t>
            </a:r>
          </a:p>
        </p:txBody>
      </p:sp>
      <p:sp>
        <p:nvSpPr>
          <p:cNvPr name="TextBox 8" id="8"/>
          <p:cNvSpPr txBox="true"/>
          <p:nvPr/>
        </p:nvSpPr>
        <p:spPr>
          <a:xfrm rot="0">
            <a:off x="7929951" y="1730168"/>
            <a:ext cx="10619076" cy="3804828"/>
          </a:xfrm>
          <a:prstGeom prst="rect">
            <a:avLst/>
          </a:prstGeom>
        </p:spPr>
        <p:txBody>
          <a:bodyPr anchor="t" rtlCol="false" tIns="0" lIns="0" bIns="0" rIns="0">
            <a:spAutoFit/>
          </a:bodyPr>
          <a:lstStyle/>
          <a:p>
            <a:pPr algn="l">
              <a:lnSpc>
                <a:spcPts val="2704"/>
              </a:lnSpc>
            </a:pPr>
            <a:r>
              <a:rPr lang="en-US" sz="2254">
                <a:solidFill>
                  <a:srgbClr val="4F54D3"/>
                </a:solidFill>
                <a:latin typeface="Arial"/>
                <a:ea typeface="Arial"/>
                <a:cs typeface="Arial"/>
                <a:sym typeface="Arial"/>
              </a:rPr>
              <a:t>This state should only refer to the discoverable nature of the item. A private item will not be included in any system that aims to help users to find items. So it will not appear in: </a:t>
            </a:r>
          </a:p>
          <a:p>
            <a:pPr algn="l">
              <a:lnSpc>
                <a:spcPts val="2704"/>
              </a:lnSpc>
            </a:pPr>
            <a:r>
              <a:rPr lang="en-US" sz="2254">
                <a:solidFill>
                  <a:srgbClr val="4F54D3"/>
                </a:solidFill>
                <a:latin typeface="Arial"/>
                <a:ea typeface="Arial"/>
                <a:cs typeface="Arial"/>
                <a:sym typeface="Arial"/>
              </a:rPr>
              <a:t>•Browse </a:t>
            </a:r>
          </a:p>
          <a:p>
            <a:pPr algn="l">
              <a:lnSpc>
                <a:spcPts val="2704"/>
              </a:lnSpc>
            </a:pPr>
            <a:r>
              <a:rPr lang="en-US" sz="2254">
                <a:solidFill>
                  <a:srgbClr val="4F54D3"/>
                </a:solidFill>
                <a:latin typeface="Arial"/>
                <a:ea typeface="Arial"/>
                <a:cs typeface="Arial"/>
                <a:sym typeface="Arial"/>
              </a:rPr>
              <a:t>•Recent submission </a:t>
            </a:r>
          </a:p>
          <a:p>
            <a:pPr algn="l">
              <a:lnSpc>
                <a:spcPts val="2704"/>
              </a:lnSpc>
            </a:pPr>
            <a:r>
              <a:rPr lang="en-US" sz="2254">
                <a:solidFill>
                  <a:srgbClr val="4F54D3"/>
                </a:solidFill>
                <a:latin typeface="Arial"/>
                <a:ea typeface="Arial"/>
                <a:cs typeface="Arial"/>
                <a:sym typeface="Arial"/>
              </a:rPr>
              <a:t>•Search result </a:t>
            </a:r>
          </a:p>
          <a:p>
            <a:pPr algn="l">
              <a:lnSpc>
                <a:spcPts val="2704"/>
              </a:lnSpc>
            </a:pPr>
            <a:r>
              <a:rPr lang="en-US" sz="2254">
                <a:solidFill>
                  <a:srgbClr val="4F54D3"/>
                </a:solidFill>
                <a:latin typeface="Arial"/>
                <a:ea typeface="Arial"/>
                <a:cs typeface="Arial"/>
                <a:sym typeface="Arial"/>
              </a:rPr>
              <a:t>•OAI-PMH (at least for the ListRecords and ListIdentifiers verb; though the OAI-PMH specification is not clear about inconsistent implementation of the ListRecords and GetRecord verb) </a:t>
            </a:r>
          </a:p>
          <a:p>
            <a:pPr algn="l">
              <a:lnSpc>
                <a:spcPts val="2704"/>
              </a:lnSpc>
            </a:pPr>
            <a:r>
              <a:rPr lang="en-US" sz="2254">
                <a:solidFill>
                  <a:srgbClr val="4F54D3"/>
                </a:solidFill>
                <a:latin typeface="Arial"/>
                <a:ea typeface="Arial"/>
                <a:cs typeface="Arial"/>
                <a:sym typeface="Arial"/>
              </a:rPr>
              <a:t>•REST list and search methods </a:t>
            </a:r>
          </a:p>
          <a:p>
            <a:pPr algn="l">
              <a:lnSpc>
                <a:spcPts val="2704"/>
              </a:lnSpc>
            </a:pPr>
          </a:p>
        </p:txBody>
      </p:sp>
      <p:sp>
        <p:nvSpPr>
          <p:cNvPr name="TextBox 9" id="9"/>
          <p:cNvSpPr txBox="true"/>
          <p:nvPr/>
        </p:nvSpPr>
        <p:spPr>
          <a:xfrm rot="0">
            <a:off x="7929951" y="5487370"/>
            <a:ext cx="10619076" cy="2097008"/>
          </a:xfrm>
          <a:prstGeom prst="rect">
            <a:avLst/>
          </a:prstGeom>
        </p:spPr>
        <p:txBody>
          <a:bodyPr anchor="t" rtlCol="false" tIns="0" lIns="0" bIns="0" rIns="0">
            <a:spAutoFit/>
          </a:bodyPr>
          <a:lstStyle/>
          <a:p>
            <a:pPr algn="l">
              <a:lnSpc>
                <a:spcPts val="2704"/>
              </a:lnSpc>
            </a:pPr>
            <a:r>
              <a:rPr lang="en-US" sz="2254">
                <a:solidFill>
                  <a:srgbClr val="4F54D3"/>
                </a:solidFill>
                <a:latin typeface="Arial"/>
                <a:ea typeface="Arial"/>
                <a:cs typeface="Arial"/>
                <a:sym typeface="Arial"/>
              </a:rPr>
              <a:t>It should be accessible under the actual Authorization Policies of DSpace using direct URL or query method such as: </a:t>
            </a:r>
          </a:p>
          <a:p>
            <a:pPr algn="l">
              <a:lnSpc>
                <a:spcPts val="2704"/>
              </a:lnSpc>
            </a:pPr>
            <a:r>
              <a:rPr lang="en-US" sz="2254">
                <a:solidFill>
                  <a:srgbClr val="4F54D3"/>
                </a:solidFill>
                <a:latin typeface="Arial"/>
                <a:ea typeface="Arial"/>
                <a:cs typeface="Arial"/>
                <a:sym typeface="Arial"/>
              </a:rPr>
              <a:t>•Splash page access (i.e. /handle/&lt;xxxxx&gt;/&lt;yyyyy&gt;) </a:t>
            </a:r>
          </a:p>
          <a:p>
            <a:pPr algn="l">
              <a:lnSpc>
                <a:spcPts val="2704"/>
              </a:lnSpc>
            </a:pPr>
            <a:r>
              <a:rPr lang="en-US" sz="2254">
                <a:solidFill>
                  <a:srgbClr val="4F54D3"/>
                </a:solidFill>
                <a:latin typeface="Arial"/>
                <a:ea typeface="Arial"/>
                <a:cs typeface="Arial"/>
                <a:sym typeface="Arial"/>
              </a:rPr>
              <a:t>•OAI-PMH GetRecord verb </a:t>
            </a:r>
          </a:p>
          <a:p>
            <a:pPr algn="l">
              <a:lnSpc>
                <a:spcPts val="2704"/>
              </a:lnSpc>
            </a:pPr>
            <a:r>
              <a:rPr lang="en-US" sz="2254">
                <a:solidFill>
                  <a:srgbClr val="4F54D3"/>
                </a:solidFill>
                <a:latin typeface="Arial"/>
                <a:ea typeface="Arial"/>
                <a:cs typeface="Arial"/>
                <a:sym typeface="Arial"/>
              </a:rPr>
              <a:t>•REST direct access /rest/item/&lt;item-id&gt; or equivalent </a:t>
            </a:r>
          </a:p>
          <a:p>
            <a:pPr algn="l">
              <a:lnSpc>
                <a:spcPts val="2704"/>
              </a:lnSpc>
            </a:pPr>
          </a:p>
        </p:txBody>
      </p:sp>
      <p:sp>
        <p:nvSpPr>
          <p:cNvPr name="TextBox 10" id="10"/>
          <p:cNvSpPr txBox="true"/>
          <p:nvPr/>
        </p:nvSpPr>
        <p:spPr>
          <a:xfrm rot="0">
            <a:off x="5609241" y="7536754"/>
            <a:ext cx="12678759" cy="2438572"/>
          </a:xfrm>
          <a:prstGeom prst="rect">
            <a:avLst/>
          </a:prstGeom>
        </p:spPr>
        <p:txBody>
          <a:bodyPr anchor="t" rtlCol="false" tIns="0" lIns="0" bIns="0" rIns="0">
            <a:spAutoFit/>
          </a:bodyPr>
          <a:lstStyle/>
          <a:p>
            <a:pPr algn="l">
              <a:lnSpc>
                <a:spcPts val="2704"/>
              </a:lnSpc>
            </a:pPr>
            <a:r>
              <a:rPr lang="en-US" sz="2254">
                <a:solidFill>
                  <a:srgbClr val="4F54D3"/>
                </a:solidFill>
                <a:latin typeface="Arial"/>
                <a:ea typeface="Arial"/>
                <a:cs typeface="Arial"/>
                <a:sym typeface="Arial"/>
              </a:rPr>
              <a:t>Expected use cases: </a:t>
            </a:r>
          </a:p>
          <a:p>
            <a:pPr algn="l">
              <a:lnSpc>
                <a:spcPts val="2704"/>
              </a:lnSpc>
            </a:pPr>
            <a:r>
              <a:rPr lang="en-US" sz="2254">
                <a:solidFill>
                  <a:srgbClr val="4F54D3"/>
                </a:solidFill>
                <a:latin typeface="Arial"/>
                <a:ea typeface="Arial"/>
                <a:cs typeface="Arial"/>
                <a:sym typeface="Arial"/>
              </a:rPr>
              <a:t>•Provide a light rights awareness feature where discovery is not enabled for search and/or browse </a:t>
            </a:r>
          </a:p>
          <a:p>
            <a:pPr algn="l">
              <a:lnSpc>
                <a:spcPts val="2704"/>
              </a:lnSpc>
            </a:pPr>
            <a:r>
              <a:rPr lang="en-US" sz="2254">
                <a:solidFill>
                  <a:srgbClr val="4F54D3"/>
                </a:solidFill>
                <a:latin typeface="Arial"/>
                <a:ea typeface="Arial"/>
                <a:cs typeface="Arial"/>
                <a:sym typeface="Arial"/>
              </a:rPr>
              <a:t>•Hide “special items” such as repository presentations, guides or support materials </a:t>
            </a:r>
          </a:p>
          <a:p>
            <a:pPr algn="l">
              <a:lnSpc>
                <a:spcPts val="2704"/>
              </a:lnSpc>
            </a:pPr>
            <a:r>
              <a:rPr lang="en-US" sz="2254">
                <a:solidFill>
                  <a:srgbClr val="4F54D3"/>
                </a:solidFill>
                <a:latin typeface="Arial"/>
                <a:ea typeface="Arial"/>
                <a:cs typeface="Arial"/>
                <a:sym typeface="Arial"/>
              </a:rPr>
              <a:t>•Hide an old version of an Item in cases where real versioning is not appropriate or liked </a:t>
            </a:r>
          </a:p>
          <a:p>
            <a:pPr algn="l">
              <a:lnSpc>
                <a:spcPts val="2704"/>
              </a:lnSpc>
            </a:pPr>
            <a:r>
              <a:rPr lang="en-US" sz="2254">
                <a:solidFill>
                  <a:srgbClr val="4F54D3"/>
                </a:solidFill>
                <a:latin typeface="Arial"/>
                <a:ea typeface="Arial"/>
                <a:cs typeface="Arial"/>
                <a:sym typeface="Arial"/>
              </a:rPr>
              <a:t>•Hide specific types of item such as “Item used to record Journal record: Journal Title, ISSN, </a:t>
            </a:r>
          </a:p>
          <a:p>
            <a:pPr algn="l">
              <a:lnSpc>
                <a:spcPts val="2704"/>
              </a:lnSpc>
            </a:pPr>
            <a:r>
              <a:rPr lang="en-US" sz="2254">
                <a:solidFill>
                  <a:srgbClr val="4F54D3"/>
                </a:solidFill>
                <a:latin typeface="Arial"/>
                <a:ea typeface="Arial"/>
                <a:cs typeface="Arial"/>
                <a:sym typeface="Arial"/>
              </a:rPr>
              <a:t>Publisher etc.” used as authority file for metadata (dc.relation.ispartof) of “normal item” </a:t>
            </a:r>
          </a:p>
          <a:p>
            <a:pPr algn="l">
              <a:lnSpc>
                <a:spcPts val="2704"/>
              </a:lnSpc>
            </a:pPr>
          </a:p>
        </p:txBody>
      </p:sp>
    </p:spTree>
  </p:cSld>
  <p:clrMapOvr>
    <a:masterClrMapping/>
  </p:clrMapOvr>
  <p:transition spd="slow">
    <p:push dir="u"/>
  </p:transition>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4388562">
            <a:off x="16299965" y="810120"/>
            <a:ext cx="1798448" cy="1798448"/>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4" id="4"/>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3411949">
            <a:off x="-1340594" y="-1107576"/>
            <a:ext cx="2681188" cy="2681188"/>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7" id="7"/>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320361" y="1547815"/>
            <a:ext cx="8276412" cy="4524370"/>
            <a:chOff x="0" y="0"/>
            <a:chExt cx="15293646" cy="8360400"/>
          </a:xfrm>
        </p:grpSpPr>
        <p:sp>
          <p:nvSpPr>
            <p:cNvPr name="Freeform 9" id="9"/>
            <p:cNvSpPr/>
            <p:nvPr/>
          </p:nvSpPr>
          <p:spPr>
            <a:xfrm flipH="false" flipV="false" rot="0">
              <a:off x="0" y="0"/>
              <a:ext cx="15293646" cy="8360400"/>
            </a:xfrm>
            <a:custGeom>
              <a:avLst/>
              <a:gdLst/>
              <a:ahLst/>
              <a:cxnLst/>
              <a:rect r="r" b="b" t="t" l="l"/>
              <a:pathLst>
                <a:path h="8360400" w="15293646">
                  <a:moveTo>
                    <a:pt x="0" y="1589010"/>
                  </a:moveTo>
                  <a:lnTo>
                    <a:pt x="2293091" y="174067"/>
                  </a:lnTo>
                  <a:lnTo>
                    <a:pt x="13000555" y="0"/>
                  </a:lnTo>
                  <a:lnTo>
                    <a:pt x="15293646" y="4012165"/>
                  </a:lnTo>
                  <a:lnTo>
                    <a:pt x="14112067" y="6900647"/>
                  </a:lnTo>
                  <a:lnTo>
                    <a:pt x="15128035" y="8360400"/>
                  </a:lnTo>
                  <a:lnTo>
                    <a:pt x="0" y="8360400"/>
                  </a:lnTo>
                  <a:close/>
                </a:path>
              </a:pathLst>
            </a:custGeom>
            <a:blipFill>
              <a:blip r:embed="rId2"/>
              <a:stretch>
                <a:fillRect l="0" t="-2363" r="0" b="-2363"/>
              </a:stretch>
            </a:blipFill>
          </p:spPr>
        </p:sp>
      </p:grpSp>
      <p:grpSp>
        <p:nvGrpSpPr>
          <p:cNvPr name="Group 10" id="10"/>
          <p:cNvGrpSpPr/>
          <p:nvPr/>
        </p:nvGrpSpPr>
        <p:grpSpPr>
          <a:xfrm rot="0">
            <a:off x="1855375" y="6072185"/>
            <a:ext cx="7074782" cy="3867489"/>
            <a:chOff x="0" y="0"/>
            <a:chExt cx="15293646" cy="8360400"/>
          </a:xfrm>
        </p:grpSpPr>
        <p:sp>
          <p:nvSpPr>
            <p:cNvPr name="Freeform 11" id="11"/>
            <p:cNvSpPr/>
            <p:nvPr/>
          </p:nvSpPr>
          <p:spPr>
            <a:xfrm flipH="false" flipV="false" rot="0">
              <a:off x="0" y="0"/>
              <a:ext cx="15293646" cy="8360400"/>
            </a:xfrm>
            <a:custGeom>
              <a:avLst/>
              <a:gdLst/>
              <a:ahLst/>
              <a:cxnLst/>
              <a:rect r="r" b="b" t="t" l="l"/>
              <a:pathLst>
                <a:path h="8360400" w="15293646">
                  <a:moveTo>
                    <a:pt x="0" y="1589010"/>
                  </a:moveTo>
                  <a:lnTo>
                    <a:pt x="2293091" y="174067"/>
                  </a:lnTo>
                  <a:lnTo>
                    <a:pt x="13000555" y="0"/>
                  </a:lnTo>
                  <a:lnTo>
                    <a:pt x="15293646" y="4012165"/>
                  </a:lnTo>
                  <a:lnTo>
                    <a:pt x="14112067" y="6900647"/>
                  </a:lnTo>
                  <a:lnTo>
                    <a:pt x="15128035" y="8360400"/>
                  </a:lnTo>
                  <a:lnTo>
                    <a:pt x="0" y="8360400"/>
                  </a:lnTo>
                  <a:close/>
                </a:path>
              </a:pathLst>
            </a:custGeom>
            <a:blipFill>
              <a:blip r:embed="rId3"/>
              <a:stretch>
                <a:fillRect l="-1450" t="0" r="-1450" b="0"/>
              </a:stretch>
            </a:blipFill>
          </p:spPr>
        </p:sp>
      </p:grpSp>
      <p:sp>
        <p:nvSpPr>
          <p:cNvPr name="TextBox 12" id="12"/>
          <p:cNvSpPr txBox="true"/>
          <p:nvPr/>
        </p:nvSpPr>
        <p:spPr>
          <a:xfrm rot="0">
            <a:off x="5030274" y="347318"/>
            <a:ext cx="10304043" cy="810414"/>
          </a:xfrm>
          <a:prstGeom prst="rect">
            <a:avLst/>
          </a:prstGeom>
        </p:spPr>
        <p:txBody>
          <a:bodyPr anchor="t" rtlCol="false" tIns="0" lIns="0" bIns="0" rIns="0">
            <a:spAutoFit/>
          </a:bodyPr>
          <a:lstStyle/>
          <a:p>
            <a:pPr algn="l">
              <a:lnSpc>
                <a:spcPts val="6078"/>
              </a:lnSpc>
            </a:pPr>
            <a:r>
              <a:rPr lang="en-US" sz="6078" spc="-309" b="true">
                <a:solidFill>
                  <a:srgbClr val="4F54D3"/>
                </a:solidFill>
                <a:latin typeface="Open Sauce Bold"/>
                <a:ea typeface="Open Sauce Bold"/>
                <a:cs typeface="Open Sauce Bold"/>
                <a:sym typeface="Open Sauce Bold"/>
              </a:rPr>
              <a:t>Import Metadata </a:t>
            </a:r>
          </a:p>
        </p:txBody>
      </p:sp>
      <p:sp>
        <p:nvSpPr>
          <p:cNvPr name="TextBox 13" id="13"/>
          <p:cNvSpPr txBox="true"/>
          <p:nvPr/>
        </p:nvSpPr>
        <p:spPr>
          <a:xfrm rot="0">
            <a:off x="8596821" y="2967922"/>
            <a:ext cx="8602367" cy="3048000"/>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Find “Export Metadata” in the sidebar on Community, Collection, or Item pages. </a:t>
            </a:r>
          </a:p>
          <a:p>
            <a:pPr algn="l">
              <a:lnSpc>
                <a:spcPts val="2639"/>
              </a:lnSpc>
            </a:pPr>
            <a:r>
              <a:rPr lang="en-US" sz="2199">
                <a:solidFill>
                  <a:srgbClr val="4F54D3"/>
                </a:solidFill>
                <a:latin typeface="Arial"/>
                <a:ea typeface="Arial"/>
                <a:cs typeface="Arial"/>
                <a:sym typeface="Arial"/>
              </a:rPr>
              <a:t>1. Go to your Collection </a:t>
            </a:r>
          </a:p>
          <a:p>
            <a:pPr algn="l">
              <a:lnSpc>
                <a:spcPts val="2639"/>
              </a:lnSpc>
            </a:pPr>
            <a:r>
              <a:rPr lang="en-US" sz="2199">
                <a:solidFill>
                  <a:srgbClr val="4F54D3"/>
                </a:solidFill>
                <a:latin typeface="Arial"/>
                <a:ea typeface="Arial"/>
                <a:cs typeface="Arial"/>
                <a:sym typeface="Arial"/>
              </a:rPr>
              <a:t>•it should have the “Photographs” items you batch loaded </a:t>
            </a:r>
          </a:p>
          <a:p>
            <a:pPr algn="l">
              <a:lnSpc>
                <a:spcPts val="2639"/>
              </a:lnSpc>
            </a:pPr>
            <a:r>
              <a:rPr lang="en-US" sz="2199">
                <a:solidFill>
                  <a:srgbClr val="4F54D3"/>
                </a:solidFill>
                <a:latin typeface="Arial"/>
                <a:ea typeface="Arial"/>
                <a:cs typeface="Arial"/>
                <a:sym typeface="Arial"/>
              </a:rPr>
              <a:t>2. Click “Export Metadata” </a:t>
            </a:r>
          </a:p>
          <a:p>
            <a:pPr algn="l">
              <a:lnSpc>
                <a:spcPts val="2639"/>
              </a:lnSpc>
            </a:pPr>
            <a:r>
              <a:rPr lang="en-US" sz="2199">
                <a:solidFill>
                  <a:srgbClr val="4F54D3"/>
                </a:solidFill>
                <a:latin typeface="Arial"/>
                <a:ea typeface="Arial"/>
                <a:cs typeface="Arial"/>
                <a:sym typeface="Arial"/>
              </a:rPr>
              <a:t>3. Save the file, which will have a name like 123456789-XXXX.csv </a:t>
            </a:r>
          </a:p>
          <a:p>
            <a:pPr algn="l">
              <a:lnSpc>
                <a:spcPts val="2639"/>
              </a:lnSpc>
            </a:pPr>
            <a:r>
              <a:rPr lang="en-US" sz="2199">
                <a:solidFill>
                  <a:srgbClr val="4F54D3"/>
                </a:solidFill>
                <a:latin typeface="Arial"/>
                <a:ea typeface="Arial"/>
                <a:cs typeface="Arial"/>
                <a:sym typeface="Arial"/>
              </a:rPr>
              <a:t>•The “XXXX” is the number of that collection, community, or item; 123456789 is the repository’s number. </a:t>
            </a:r>
          </a:p>
          <a:p>
            <a:pPr algn="l">
              <a:lnSpc>
                <a:spcPts val="2639"/>
              </a:lnSpc>
            </a:pPr>
          </a:p>
        </p:txBody>
      </p:sp>
      <p:sp>
        <p:nvSpPr>
          <p:cNvPr name="TextBox 14" id="14"/>
          <p:cNvSpPr txBox="true"/>
          <p:nvPr/>
        </p:nvSpPr>
        <p:spPr>
          <a:xfrm rot="0">
            <a:off x="9294350" y="6646150"/>
            <a:ext cx="8821211" cy="2047875"/>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Column headers are Dublin Core fields (only the ones we used) Notice use of double pipe || to repeat a field/include multiple values “id” is the item’s number “collection” can have multiple values: owning collection (first listed) &amp; mapped collection(s) (not first), separated by double pipe “||”. </a:t>
            </a:r>
          </a:p>
          <a:p>
            <a:pPr algn="l">
              <a:lnSpc>
                <a:spcPts val="2639"/>
              </a:lnSpc>
            </a:pPr>
          </a:p>
        </p:txBody>
      </p:sp>
    </p:spTree>
  </p:cSld>
  <p:clrMapOvr>
    <a:masterClrMapping/>
  </p:clrMapOvr>
  <p:transition spd="slow">
    <p:push dir="u"/>
  </p:transition>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4388562">
            <a:off x="16299965" y="810120"/>
            <a:ext cx="1798448" cy="1798448"/>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4" id="4"/>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3411949">
            <a:off x="-1340594" y="-1107576"/>
            <a:ext cx="2681188" cy="2681188"/>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7" id="7"/>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0" y="1547815"/>
            <a:ext cx="7956051" cy="4524370"/>
            <a:chOff x="0" y="0"/>
            <a:chExt cx="14701664" cy="8360400"/>
          </a:xfrm>
        </p:grpSpPr>
        <p:sp>
          <p:nvSpPr>
            <p:cNvPr name="Freeform 9" id="9"/>
            <p:cNvSpPr/>
            <p:nvPr/>
          </p:nvSpPr>
          <p:spPr>
            <a:xfrm flipH="false" flipV="false" rot="0">
              <a:off x="0" y="0"/>
              <a:ext cx="14701664" cy="8360400"/>
            </a:xfrm>
            <a:custGeom>
              <a:avLst/>
              <a:gdLst/>
              <a:ahLst/>
              <a:cxnLst/>
              <a:rect r="r" b="b" t="t" l="l"/>
              <a:pathLst>
                <a:path h="8360400" w="14701664">
                  <a:moveTo>
                    <a:pt x="0" y="1589010"/>
                  </a:moveTo>
                  <a:lnTo>
                    <a:pt x="2204331" y="174067"/>
                  </a:lnTo>
                  <a:lnTo>
                    <a:pt x="12497333" y="0"/>
                  </a:lnTo>
                  <a:lnTo>
                    <a:pt x="14701664" y="4012165"/>
                  </a:lnTo>
                  <a:lnTo>
                    <a:pt x="13565822" y="6900647"/>
                  </a:lnTo>
                  <a:lnTo>
                    <a:pt x="14542463" y="8360400"/>
                  </a:lnTo>
                  <a:lnTo>
                    <a:pt x="0" y="8360400"/>
                  </a:lnTo>
                  <a:close/>
                </a:path>
              </a:pathLst>
            </a:custGeom>
            <a:blipFill>
              <a:blip r:embed="rId2"/>
              <a:stretch>
                <a:fillRect l="-2013" t="0" r="-109584" b="0"/>
              </a:stretch>
            </a:blipFill>
          </p:spPr>
        </p:sp>
      </p:grpSp>
      <p:grpSp>
        <p:nvGrpSpPr>
          <p:cNvPr name="Group 10" id="10"/>
          <p:cNvGrpSpPr/>
          <p:nvPr/>
        </p:nvGrpSpPr>
        <p:grpSpPr>
          <a:xfrm rot="0">
            <a:off x="1855375" y="6072185"/>
            <a:ext cx="7074782" cy="3867489"/>
            <a:chOff x="0" y="0"/>
            <a:chExt cx="15293646" cy="8360400"/>
          </a:xfrm>
        </p:grpSpPr>
        <p:sp>
          <p:nvSpPr>
            <p:cNvPr name="Freeform 11" id="11"/>
            <p:cNvSpPr/>
            <p:nvPr/>
          </p:nvSpPr>
          <p:spPr>
            <a:xfrm flipH="false" flipV="false" rot="0">
              <a:off x="0" y="0"/>
              <a:ext cx="15293646" cy="8360400"/>
            </a:xfrm>
            <a:custGeom>
              <a:avLst/>
              <a:gdLst/>
              <a:ahLst/>
              <a:cxnLst/>
              <a:rect r="r" b="b" t="t" l="l"/>
              <a:pathLst>
                <a:path h="8360400" w="15293646">
                  <a:moveTo>
                    <a:pt x="0" y="1589010"/>
                  </a:moveTo>
                  <a:lnTo>
                    <a:pt x="2293091" y="174067"/>
                  </a:lnTo>
                  <a:lnTo>
                    <a:pt x="13000555" y="0"/>
                  </a:lnTo>
                  <a:lnTo>
                    <a:pt x="15293646" y="4012165"/>
                  </a:lnTo>
                  <a:lnTo>
                    <a:pt x="14112067" y="6900647"/>
                  </a:lnTo>
                  <a:lnTo>
                    <a:pt x="15128035" y="8360400"/>
                  </a:lnTo>
                  <a:lnTo>
                    <a:pt x="0" y="8360400"/>
                  </a:lnTo>
                  <a:close/>
                </a:path>
              </a:pathLst>
            </a:custGeom>
            <a:blipFill>
              <a:blip r:embed="rId3"/>
              <a:stretch>
                <a:fillRect l="0" t="-2414" r="0" b="-940"/>
              </a:stretch>
            </a:blipFill>
          </p:spPr>
        </p:sp>
      </p:grpSp>
      <p:sp>
        <p:nvSpPr>
          <p:cNvPr name="TextBox 12" id="12"/>
          <p:cNvSpPr txBox="true"/>
          <p:nvPr/>
        </p:nvSpPr>
        <p:spPr>
          <a:xfrm rot="0">
            <a:off x="5030274" y="347318"/>
            <a:ext cx="10304043" cy="810414"/>
          </a:xfrm>
          <a:prstGeom prst="rect">
            <a:avLst/>
          </a:prstGeom>
        </p:spPr>
        <p:txBody>
          <a:bodyPr anchor="t" rtlCol="false" tIns="0" lIns="0" bIns="0" rIns="0">
            <a:spAutoFit/>
          </a:bodyPr>
          <a:lstStyle/>
          <a:p>
            <a:pPr algn="l">
              <a:lnSpc>
                <a:spcPts val="6078"/>
              </a:lnSpc>
            </a:pPr>
            <a:r>
              <a:rPr lang="en-US" sz="6078" spc="-309" b="true">
                <a:solidFill>
                  <a:srgbClr val="4F54D3"/>
                </a:solidFill>
                <a:latin typeface="Open Sauce Bold"/>
                <a:ea typeface="Open Sauce Bold"/>
                <a:cs typeface="Open Sauce Bold"/>
                <a:sym typeface="Open Sauce Bold"/>
              </a:rPr>
              <a:t>Import Metadata </a:t>
            </a:r>
          </a:p>
        </p:txBody>
      </p:sp>
      <p:sp>
        <p:nvSpPr>
          <p:cNvPr name="TextBox 13" id="13"/>
          <p:cNvSpPr txBox="true"/>
          <p:nvPr/>
        </p:nvSpPr>
        <p:spPr>
          <a:xfrm rot="0">
            <a:off x="8283625" y="2357435"/>
            <a:ext cx="8602367" cy="3714750"/>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1. Look at the spreadsheet you exported earlier. Make any changes you like. </a:t>
            </a:r>
          </a:p>
          <a:p>
            <a:pPr algn="l">
              <a:lnSpc>
                <a:spcPts val="2639"/>
              </a:lnSpc>
            </a:pPr>
            <a:r>
              <a:rPr lang="en-US" sz="2199">
                <a:solidFill>
                  <a:srgbClr val="4F54D3"/>
                </a:solidFill>
                <a:latin typeface="Arial"/>
                <a:ea typeface="Arial"/>
                <a:cs typeface="Arial"/>
                <a:sym typeface="Arial"/>
              </a:rPr>
              <a:t>•Example: the “Photographs of…” Items all have author “O. Nonymous”. Try changing it to something else. </a:t>
            </a:r>
          </a:p>
          <a:p>
            <a:pPr algn="l">
              <a:lnSpc>
                <a:spcPts val="2639"/>
              </a:lnSpc>
            </a:pPr>
            <a:r>
              <a:rPr lang="en-US" sz="2199">
                <a:solidFill>
                  <a:srgbClr val="4F54D3"/>
                </a:solidFill>
                <a:latin typeface="Arial"/>
                <a:ea typeface="Arial"/>
                <a:cs typeface="Arial"/>
                <a:sym typeface="Arial"/>
              </a:rPr>
              <a:t>2. Save your changes. Be sure to keep the spreadsheet in .csv format. </a:t>
            </a:r>
          </a:p>
          <a:p>
            <a:pPr algn="l">
              <a:lnSpc>
                <a:spcPts val="2639"/>
              </a:lnSpc>
            </a:pPr>
            <a:r>
              <a:rPr lang="en-US" sz="2199">
                <a:solidFill>
                  <a:srgbClr val="4F54D3"/>
                </a:solidFill>
                <a:latin typeface="Arial"/>
                <a:ea typeface="Arial"/>
                <a:cs typeface="Arial"/>
                <a:sym typeface="Arial"/>
              </a:rPr>
              <a:t>3. Under “Content Administration” on the right sidebar, click “Import Metadata” and select your .csv file. </a:t>
            </a:r>
          </a:p>
          <a:p>
            <a:pPr algn="l">
              <a:lnSpc>
                <a:spcPts val="2639"/>
              </a:lnSpc>
            </a:pPr>
            <a:r>
              <a:rPr lang="en-US" sz="2199">
                <a:solidFill>
                  <a:srgbClr val="4F54D3"/>
                </a:solidFill>
                <a:latin typeface="Arial"/>
                <a:ea typeface="Arial"/>
                <a:cs typeface="Arial"/>
                <a:sym typeface="Arial"/>
              </a:rPr>
              <a:t>4. Review your changes to make sure it’s what you wanted. </a:t>
            </a:r>
          </a:p>
          <a:p>
            <a:pPr algn="l">
              <a:lnSpc>
                <a:spcPts val="2639"/>
              </a:lnSpc>
            </a:pPr>
            <a:r>
              <a:rPr lang="en-US" sz="2199">
                <a:solidFill>
                  <a:srgbClr val="4F54D3"/>
                </a:solidFill>
                <a:latin typeface="Arial"/>
                <a:ea typeface="Arial"/>
                <a:cs typeface="Arial"/>
                <a:sym typeface="Arial"/>
              </a:rPr>
              <a:t>5. BE SURE TO SCROLL DOWN &amp; CLICK ON “APPLY CHANGES”. </a:t>
            </a:r>
          </a:p>
          <a:p>
            <a:pPr algn="l">
              <a:lnSpc>
                <a:spcPts val="2639"/>
              </a:lnSpc>
            </a:pPr>
          </a:p>
        </p:txBody>
      </p:sp>
      <p:sp>
        <p:nvSpPr>
          <p:cNvPr name="TextBox 14" id="14"/>
          <p:cNvSpPr txBox="true"/>
          <p:nvPr/>
        </p:nvSpPr>
        <p:spPr>
          <a:xfrm rot="0">
            <a:off x="9294350" y="6646150"/>
            <a:ext cx="8821211" cy="2714625"/>
          </a:xfrm>
          <a:prstGeom prst="rect">
            <a:avLst/>
          </a:prstGeom>
        </p:spPr>
        <p:txBody>
          <a:bodyPr anchor="t" rtlCol="false" tIns="0" lIns="0" bIns="0" rIns="0">
            <a:spAutoFit/>
          </a:bodyPr>
          <a:lstStyle/>
          <a:p>
            <a:pPr algn="l">
              <a:lnSpc>
                <a:spcPts val="2639"/>
              </a:lnSpc>
            </a:pPr>
            <a:r>
              <a:rPr lang="en-US" sz="2199">
                <a:solidFill>
                  <a:srgbClr val="4F54D3"/>
                </a:solidFill>
                <a:latin typeface="Arial"/>
                <a:ea typeface="Arial"/>
                <a:cs typeface="Arial"/>
                <a:sym typeface="Arial"/>
              </a:rPr>
              <a:t>Metadata Cleanup &amp; Batch Edits </a:t>
            </a:r>
          </a:p>
          <a:p>
            <a:pPr algn="l">
              <a:lnSpc>
                <a:spcPts val="2639"/>
              </a:lnSpc>
            </a:pPr>
            <a:r>
              <a:rPr lang="en-US" sz="2199">
                <a:solidFill>
                  <a:srgbClr val="4F54D3"/>
                </a:solidFill>
                <a:latin typeface="Arial"/>
                <a:ea typeface="Arial"/>
                <a:cs typeface="Arial"/>
                <a:sym typeface="Arial"/>
              </a:rPr>
              <a:t>•Edit metadata fields -- fix typos, standardize CaPiTaLiZaTiOn </a:t>
            </a:r>
          </a:p>
          <a:p>
            <a:pPr algn="l">
              <a:lnSpc>
                <a:spcPts val="2639"/>
              </a:lnSpc>
            </a:pPr>
            <a:r>
              <a:rPr lang="en-US" sz="2199">
                <a:solidFill>
                  <a:srgbClr val="4F54D3"/>
                </a:solidFill>
                <a:latin typeface="Arial"/>
                <a:ea typeface="Arial"/>
                <a:cs typeface="Arial"/>
                <a:sym typeface="Arial"/>
              </a:rPr>
              <a:t>•Add new metadata fields </a:t>
            </a:r>
          </a:p>
          <a:p>
            <a:pPr algn="l">
              <a:lnSpc>
                <a:spcPts val="2639"/>
              </a:lnSpc>
            </a:pPr>
            <a:r>
              <a:rPr lang="en-US" sz="2199">
                <a:solidFill>
                  <a:srgbClr val="4F54D3"/>
                </a:solidFill>
                <a:latin typeface="Arial"/>
                <a:ea typeface="Arial"/>
                <a:cs typeface="Arial"/>
                <a:sym typeface="Arial"/>
              </a:rPr>
              <a:t>•Remove unnecessary metadata fields (if needed) </a:t>
            </a:r>
          </a:p>
          <a:p>
            <a:pPr algn="l">
              <a:lnSpc>
                <a:spcPts val="2639"/>
              </a:lnSpc>
            </a:pPr>
            <a:r>
              <a:rPr lang="en-US" sz="2199">
                <a:solidFill>
                  <a:srgbClr val="4F54D3"/>
                </a:solidFill>
                <a:latin typeface="Arial"/>
                <a:ea typeface="Arial"/>
                <a:cs typeface="Arial"/>
                <a:sym typeface="Arial"/>
              </a:rPr>
              <a:t>•After editing the spreadsheet, upload it back into DSpace (“Import Metadata”) </a:t>
            </a:r>
          </a:p>
          <a:p>
            <a:pPr algn="l">
              <a:lnSpc>
                <a:spcPts val="2639"/>
              </a:lnSpc>
            </a:pPr>
            <a:r>
              <a:rPr lang="en-US" sz="2199">
                <a:solidFill>
                  <a:srgbClr val="4F54D3"/>
                </a:solidFill>
                <a:latin typeface="Arial"/>
                <a:ea typeface="Arial"/>
                <a:cs typeface="Arial"/>
                <a:sym typeface="Arial"/>
              </a:rPr>
              <a:t>and approve the changes. </a:t>
            </a:r>
          </a:p>
          <a:p>
            <a:pPr algn="l">
              <a:lnSpc>
                <a:spcPts val="2639"/>
              </a:lnSpc>
            </a:pPr>
          </a:p>
        </p:txBody>
      </p:sp>
    </p:spTree>
  </p:cSld>
  <p:clrMapOvr>
    <a:masterClrMapping/>
  </p:clrMapOvr>
  <p:transition spd="slow">
    <p:push dir="u"/>
  </p:transition>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0">
            <a:off x="6208565" y="363682"/>
            <a:ext cx="5492030" cy="2588342"/>
            <a:chOff x="0" y="0"/>
            <a:chExt cx="1446461" cy="681703"/>
          </a:xfrm>
        </p:grpSpPr>
        <p:sp>
          <p:nvSpPr>
            <p:cNvPr name="Freeform 3" id="3"/>
            <p:cNvSpPr/>
            <p:nvPr/>
          </p:nvSpPr>
          <p:spPr>
            <a:xfrm flipH="false" flipV="false" rot="0">
              <a:off x="0" y="0"/>
              <a:ext cx="1446461" cy="681703"/>
            </a:xfrm>
            <a:custGeom>
              <a:avLst/>
              <a:gdLst/>
              <a:ahLst/>
              <a:cxnLst/>
              <a:rect r="r" b="b" t="t" l="l"/>
              <a:pathLst>
                <a:path h="681703" w="1446461">
                  <a:moveTo>
                    <a:pt x="71893" y="0"/>
                  </a:moveTo>
                  <a:lnTo>
                    <a:pt x="1374568" y="0"/>
                  </a:lnTo>
                  <a:cubicBezTo>
                    <a:pt x="1414273" y="0"/>
                    <a:pt x="1446461" y="32188"/>
                    <a:pt x="1446461" y="71893"/>
                  </a:cubicBezTo>
                  <a:lnTo>
                    <a:pt x="1446461" y="609810"/>
                  </a:lnTo>
                  <a:cubicBezTo>
                    <a:pt x="1446461" y="649516"/>
                    <a:pt x="1414273" y="681703"/>
                    <a:pt x="1374568" y="681703"/>
                  </a:cubicBezTo>
                  <a:lnTo>
                    <a:pt x="71893" y="681703"/>
                  </a:lnTo>
                  <a:cubicBezTo>
                    <a:pt x="32188" y="681703"/>
                    <a:pt x="0" y="649516"/>
                    <a:pt x="0" y="609810"/>
                  </a:cubicBezTo>
                  <a:lnTo>
                    <a:pt x="0" y="71893"/>
                  </a:lnTo>
                  <a:cubicBezTo>
                    <a:pt x="0" y="32188"/>
                    <a:pt x="32188" y="0"/>
                    <a:pt x="71893" y="0"/>
                  </a:cubicBezTo>
                  <a:close/>
                </a:path>
              </a:pathLst>
            </a:custGeom>
            <a:solidFill>
              <a:srgbClr val="000000">
                <a:alpha val="0"/>
              </a:srgbClr>
            </a:solidFill>
            <a:ln w="9525" cap="rnd">
              <a:solidFill>
                <a:srgbClr val="4F54D3"/>
              </a:solidFill>
              <a:prstDash val="solid"/>
              <a:round/>
            </a:ln>
          </p:spPr>
        </p:sp>
        <p:sp>
          <p:nvSpPr>
            <p:cNvPr name="TextBox 4" id="4"/>
            <p:cNvSpPr txBox="true"/>
            <p:nvPr/>
          </p:nvSpPr>
          <p:spPr>
            <a:xfrm>
              <a:off x="0" y="-76200"/>
              <a:ext cx="1446461" cy="75790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1970758" y="363682"/>
            <a:ext cx="5492030" cy="3430229"/>
            <a:chOff x="0" y="0"/>
            <a:chExt cx="1446461" cy="903435"/>
          </a:xfrm>
        </p:grpSpPr>
        <p:sp>
          <p:nvSpPr>
            <p:cNvPr name="Freeform 6" id="6"/>
            <p:cNvSpPr/>
            <p:nvPr/>
          </p:nvSpPr>
          <p:spPr>
            <a:xfrm flipH="false" flipV="false" rot="0">
              <a:off x="0" y="0"/>
              <a:ext cx="1446461" cy="903435"/>
            </a:xfrm>
            <a:custGeom>
              <a:avLst/>
              <a:gdLst/>
              <a:ahLst/>
              <a:cxnLst/>
              <a:rect r="r" b="b" t="t" l="l"/>
              <a:pathLst>
                <a:path h="903435" w="1446461">
                  <a:moveTo>
                    <a:pt x="71893" y="0"/>
                  </a:moveTo>
                  <a:lnTo>
                    <a:pt x="1374568" y="0"/>
                  </a:lnTo>
                  <a:cubicBezTo>
                    <a:pt x="1414273" y="0"/>
                    <a:pt x="1446461" y="32188"/>
                    <a:pt x="1446461" y="71893"/>
                  </a:cubicBezTo>
                  <a:lnTo>
                    <a:pt x="1446461" y="831542"/>
                  </a:lnTo>
                  <a:cubicBezTo>
                    <a:pt x="1446461" y="871247"/>
                    <a:pt x="1414273" y="903435"/>
                    <a:pt x="1374568" y="903435"/>
                  </a:cubicBezTo>
                  <a:lnTo>
                    <a:pt x="71893" y="903435"/>
                  </a:lnTo>
                  <a:cubicBezTo>
                    <a:pt x="32188" y="903435"/>
                    <a:pt x="0" y="871247"/>
                    <a:pt x="0" y="831542"/>
                  </a:cubicBezTo>
                  <a:lnTo>
                    <a:pt x="0" y="71893"/>
                  </a:lnTo>
                  <a:cubicBezTo>
                    <a:pt x="0" y="32188"/>
                    <a:pt x="32188" y="0"/>
                    <a:pt x="71893" y="0"/>
                  </a:cubicBezTo>
                  <a:close/>
                </a:path>
              </a:pathLst>
            </a:custGeom>
            <a:solidFill>
              <a:srgbClr val="000000">
                <a:alpha val="0"/>
              </a:srgbClr>
            </a:solidFill>
            <a:ln w="9525" cap="rnd">
              <a:solidFill>
                <a:srgbClr val="4F54D3"/>
              </a:solidFill>
              <a:prstDash val="solid"/>
              <a:round/>
            </a:ln>
          </p:spPr>
        </p:sp>
        <p:sp>
          <p:nvSpPr>
            <p:cNvPr name="TextBox 7" id="7"/>
            <p:cNvSpPr txBox="true"/>
            <p:nvPr/>
          </p:nvSpPr>
          <p:spPr>
            <a:xfrm>
              <a:off x="0" y="-76200"/>
              <a:ext cx="1446461" cy="979635"/>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1999333" y="3902530"/>
            <a:ext cx="5492030" cy="2189177"/>
            <a:chOff x="0" y="0"/>
            <a:chExt cx="1446461" cy="576573"/>
          </a:xfrm>
        </p:grpSpPr>
        <p:sp>
          <p:nvSpPr>
            <p:cNvPr name="Freeform 9" id="9"/>
            <p:cNvSpPr/>
            <p:nvPr/>
          </p:nvSpPr>
          <p:spPr>
            <a:xfrm flipH="false" flipV="false" rot="0">
              <a:off x="0" y="0"/>
              <a:ext cx="1446461" cy="576573"/>
            </a:xfrm>
            <a:custGeom>
              <a:avLst/>
              <a:gdLst/>
              <a:ahLst/>
              <a:cxnLst/>
              <a:rect r="r" b="b" t="t" l="l"/>
              <a:pathLst>
                <a:path h="576573" w="1446461">
                  <a:moveTo>
                    <a:pt x="71893" y="0"/>
                  </a:moveTo>
                  <a:lnTo>
                    <a:pt x="1374568" y="0"/>
                  </a:lnTo>
                  <a:cubicBezTo>
                    <a:pt x="1414273" y="0"/>
                    <a:pt x="1446461" y="32188"/>
                    <a:pt x="1446461" y="71893"/>
                  </a:cubicBezTo>
                  <a:lnTo>
                    <a:pt x="1446461" y="504681"/>
                  </a:lnTo>
                  <a:cubicBezTo>
                    <a:pt x="1446461" y="544386"/>
                    <a:pt x="1414273" y="576573"/>
                    <a:pt x="1374568" y="576573"/>
                  </a:cubicBezTo>
                  <a:lnTo>
                    <a:pt x="71893" y="576573"/>
                  </a:lnTo>
                  <a:cubicBezTo>
                    <a:pt x="32188" y="576573"/>
                    <a:pt x="0" y="544386"/>
                    <a:pt x="0" y="504681"/>
                  </a:cubicBezTo>
                  <a:lnTo>
                    <a:pt x="0" y="71893"/>
                  </a:lnTo>
                  <a:cubicBezTo>
                    <a:pt x="0" y="32188"/>
                    <a:pt x="32188" y="0"/>
                    <a:pt x="71893" y="0"/>
                  </a:cubicBezTo>
                  <a:close/>
                </a:path>
              </a:pathLst>
            </a:custGeom>
            <a:solidFill>
              <a:srgbClr val="000000">
                <a:alpha val="0"/>
              </a:srgbClr>
            </a:solidFill>
            <a:ln w="9525" cap="rnd">
              <a:solidFill>
                <a:srgbClr val="4F54D3"/>
              </a:solidFill>
              <a:prstDash val="solid"/>
              <a:round/>
            </a:ln>
          </p:spPr>
        </p:sp>
        <p:sp>
          <p:nvSpPr>
            <p:cNvPr name="TextBox 10" id="10"/>
            <p:cNvSpPr txBox="true"/>
            <p:nvPr/>
          </p:nvSpPr>
          <p:spPr>
            <a:xfrm>
              <a:off x="0" y="-76200"/>
              <a:ext cx="1446461" cy="652773"/>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4568404" y="5352781"/>
            <a:ext cx="5740884" cy="4457969"/>
            <a:chOff x="0" y="0"/>
            <a:chExt cx="6948541" cy="5395751"/>
          </a:xfrm>
        </p:grpSpPr>
        <p:sp>
          <p:nvSpPr>
            <p:cNvPr name="Freeform 12" id="12"/>
            <p:cNvSpPr/>
            <p:nvPr/>
          </p:nvSpPr>
          <p:spPr>
            <a:xfrm flipH="false" flipV="false" rot="0">
              <a:off x="0" y="0"/>
              <a:ext cx="6948541" cy="5395750"/>
            </a:xfrm>
            <a:custGeom>
              <a:avLst/>
              <a:gdLst/>
              <a:ahLst/>
              <a:cxnLst/>
              <a:rect r="r" b="b" t="t" l="l"/>
              <a:pathLst>
                <a:path h="5395750" w="6948541">
                  <a:moveTo>
                    <a:pt x="0" y="0"/>
                  </a:moveTo>
                  <a:lnTo>
                    <a:pt x="0" y="5395750"/>
                  </a:lnTo>
                  <a:lnTo>
                    <a:pt x="6027582" y="5105459"/>
                  </a:lnTo>
                  <a:lnTo>
                    <a:pt x="6948541" y="3300041"/>
                  </a:lnTo>
                  <a:lnTo>
                    <a:pt x="6741080" y="694973"/>
                  </a:lnTo>
                  <a:close/>
                </a:path>
              </a:pathLst>
            </a:custGeom>
            <a:blipFill>
              <a:blip r:embed="rId2"/>
              <a:stretch>
                <a:fillRect l="0" t="-3442" r="0" b="-3442"/>
              </a:stretch>
            </a:blipFill>
          </p:spPr>
        </p:sp>
      </p:grpSp>
      <p:grpSp>
        <p:nvGrpSpPr>
          <p:cNvPr name="Group 13" id="13"/>
          <p:cNvGrpSpPr/>
          <p:nvPr/>
        </p:nvGrpSpPr>
        <p:grpSpPr>
          <a:xfrm rot="4388562">
            <a:off x="1958714" y="5202008"/>
            <a:ext cx="1798448" cy="1798448"/>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15" id="15"/>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6248152">
            <a:off x="9622608" y="8744672"/>
            <a:ext cx="1937415" cy="1937415"/>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18" id="18"/>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0">
            <a:off x="11999333" y="6225057"/>
            <a:ext cx="5492030" cy="1886604"/>
            <a:chOff x="0" y="0"/>
            <a:chExt cx="1446461" cy="496883"/>
          </a:xfrm>
        </p:grpSpPr>
        <p:sp>
          <p:nvSpPr>
            <p:cNvPr name="Freeform 20" id="20"/>
            <p:cNvSpPr/>
            <p:nvPr/>
          </p:nvSpPr>
          <p:spPr>
            <a:xfrm flipH="false" flipV="false" rot="0">
              <a:off x="0" y="0"/>
              <a:ext cx="1446461" cy="496883"/>
            </a:xfrm>
            <a:custGeom>
              <a:avLst/>
              <a:gdLst/>
              <a:ahLst/>
              <a:cxnLst/>
              <a:rect r="r" b="b" t="t" l="l"/>
              <a:pathLst>
                <a:path h="496883" w="1446461">
                  <a:moveTo>
                    <a:pt x="71893" y="0"/>
                  </a:moveTo>
                  <a:lnTo>
                    <a:pt x="1374568" y="0"/>
                  </a:lnTo>
                  <a:cubicBezTo>
                    <a:pt x="1414273" y="0"/>
                    <a:pt x="1446461" y="32188"/>
                    <a:pt x="1446461" y="71893"/>
                  </a:cubicBezTo>
                  <a:lnTo>
                    <a:pt x="1446461" y="424991"/>
                  </a:lnTo>
                  <a:cubicBezTo>
                    <a:pt x="1446461" y="464696"/>
                    <a:pt x="1414273" y="496883"/>
                    <a:pt x="1374568" y="496883"/>
                  </a:cubicBezTo>
                  <a:lnTo>
                    <a:pt x="71893" y="496883"/>
                  </a:lnTo>
                  <a:cubicBezTo>
                    <a:pt x="32188" y="496883"/>
                    <a:pt x="0" y="464696"/>
                    <a:pt x="0" y="424991"/>
                  </a:cubicBezTo>
                  <a:lnTo>
                    <a:pt x="0" y="71893"/>
                  </a:lnTo>
                  <a:cubicBezTo>
                    <a:pt x="0" y="32188"/>
                    <a:pt x="32188" y="0"/>
                    <a:pt x="71893" y="0"/>
                  </a:cubicBezTo>
                  <a:close/>
                </a:path>
              </a:pathLst>
            </a:custGeom>
            <a:solidFill>
              <a:srgbClr val="000000">
                <a:alpha val="0"/>
              </a:srgbClr>
            </a:solidFill>
            <a:ln w="9525" cap="rnd">
              <a:solidFill>
                <a:srgbClr val="4F54D3"/>
              </a:solidFill>
              <a:prstDash val="solid"/>
              <a:round/>
            </a:ln>
          </p:spPr>
        </p:sp>
        <p:sp>
          <p:nvSpPr>
            <p:cNvPr name="TextBox 21" id="21"/>
            <p:cNvSpPr txBox="true"/>
            <p:nvPr/>
          </p:nvSpPr>
          <p:spPr>
            <a:xfrm>
              <a:off x="0" y="-76200"/>
              <a:ext cx="1446461" cy="573083"/>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11999333" y="8197387"/>
            <a:ext cx="5492030" cy="1886604"/>
            <a:chOff x="0" y="0"/>
            <a:chExt cx="1446461" cy="496883"/>
          </a:xfrm>
        </p:grpSpPr>
        <p:sp>
          <p:nvSpPr>
            <p:cNvPr name="Freeform 23" id="23"/>
            <p:cNvSpPr/>
            <p:nvPr/>
          </p:nvSpPr>
          <p:spPr>
            <a:xfrm flipH="false" flipV="false" rot="0">
              <a:off x="0" y="0"/>
              <a:ext cx="1446461" cy="496883"/>
            </a:xfrm>
            <a:custGeom>
              <a:avLst/>
              <a:gdLst/>
              <a:ahLst/>
              <a:cxnLst/>
              <a:rect r="r" b="b" t="t" l="l"/>
              <a:pathLst>
                <a:path h="496883" w="1446461">
                  <a:moveTo>
                    <a:pt x="71893" y="0"/>
                  </a:moveTo>
                  <a:lnTo>
                    <a:pt x="1374568" y="0"/>
                  </a:lnTo>
                  <a:cubicBezTo>
                    <a:pt x="1414273" y="0"/>
                    <a:pt x="1446461" y="32188"/>
                    <a:pt x="1446461" y="71893"/>
                  </a:cubicBezTo>
                  <a:lnTo>
                    <a:pt x="1446461" y="424991"/>
                  </a:lnTo>
                  <a:cubicBezTo>
                    <a:pt x="1446461" y="464696"/>
                    <a:pt x="1414273" y="496883"/>
                    <a:pt x="1374568" y="496883"/>
                  </a:cubicBezTo>
                  <a:lnTo>
                    <a:pt x="71893" y="496883"/>
                  </a:lnTo>
                  <a:cubicBezTo>
                    <a:pt x="32188" y="496883"/>
                    <a:pt x="0" y="464696"/>
                    <a:pt x="0" y="424991"/>
                  </a:cubicBezTo>
                  <a:lnTo>
                    <a:pt x="0" y="71893"/>
                  </a:lnTo>
                  <a:cubicBezTo>
                    <a:pt x="0" y="32188"/>
                    <a:pt x="32188" y="0"/>
                    <a:pt x="71893" y="0"/>
                  </a:cubicBezTo>
                  <a:close/>
                </a:path>
              </a:pathLst>
            </a:custGeom>
            <a:solidFill>
              <a:srgbClr val="000000">
                <a:alpha val="0"/>
              </a:srgbClr>
            </a:solidFill>
            <a:ln w="9525" cap="rnd">
              <a:solidFill>
                <a:srgbClr val="4F54D3"/>
              </a:solidFill>
              <a:prstDash val="solid"/>
              <a:round/>
            </a:ln>
          </p:spPr>
        </p:sp>
        <p:sp>
          <p:nvSpPr>
            <p:cNvPr name="TextBox 24" id="24"/>
            <p:cNvSpPr txBox="true"/>
            <p:nvPr/>
          </p:nvSpPr>
          <p:spPr>
            <a:xfrm>
              <a:off x="0" y="-76200"/>
              <a:ext cx="1446461" cy="573083"/>
            </a:xfrm>
            <a:prstGeom prst="rect">
              <a:avLst/>
            </a:prstGeom>
          </p:spPr>
          <p:txBody>
            <a:bodyPr anchor="ctr" rtlCol="false" tIns="50800" lIns="50800" bIns="50800" rIns="50800"/>
            <a:lstStyle/>
            <a:p>
              <a:pPr algn="ctr">
                <a:lnSpc>
                  <a:spcPts val="2659"/>
                </a:lnSpc>
              </a:pPr>
            </a:p>
          </p:txBody>
        </p:sp>
      </p:grpSp>
      <p:sp>
        <p:nvSpPr>
          <p:cNvPr name="TextBox 25" id="25"/>
          <p:cNvSpPr txBox="true"/>
          <p:nvPr/>
        </p:nvSpPr>
        <p:spPr>
          <a:xfrm rot="0">
            <a:off x="679324" y="1426362"/>
            <a:ext cx="7778161" cy="3551258"/>
          </a:xfrm>
          <a:prstGeom prst="rect">
            <a:avLst/>
          </a:prstGeom>
        </p:spPr>
        <p:txBody>
          <a:bodyPr anchor="t" rtlCol="false" tIns="0" lIns="0" bIns="0" rIns="0">
            <a:spAutoFit/>
          </a:bodyPr>
          <a:lstStyle/>
          <a:p>
            <a:pPr algn="l">
              <a:lnSpc>
                <a:spcPts val="13656"/>
              </a:lnSpc>
            </a:pPr>
            <a:r>
              <a:rPr lang="en-US" sz="13656" spc="-696" b="true">
                <a:solidFill>
                  <a:srgbClr val="4F54D3"/>
                </a:solidFill>
                <a:latin typeface="Open Sauce Bold"/>
                <a:ea typeface="Open Sauce Bold"/>
                <a:cs typeface="Open Sauce Bold"/>
                <a:sym typeface="Open Sauce Bold"/>
              </a:rPr>
              <a:t>Topic Covered</a:t>
            </a:r>
          </a:p>
        </p:txBody>
      </p:sp>
      <p:sp>
        <p:nvSpPr>
          <p:cNvPr name="TextBox 26" id="26"/>
          <p:cNvSpPr txBox="true"/>
          <p:nvPr/>
        </p:nvSpPr>
        <p:spPr>
          <a:xfrm rot="0">
            <a:off x="6633514" y="1139611"/>
            <a:ext cx="5365819" cy="1444625"/>
          </a:xfrm>
          <a:prstGeom prst="rect">
            <a:avLst/>
          </a:prstGeom>
        </p:spPr>
        <p:txBody>
          <a:bodyPr anchor="t" rtlCol="false" tIns="0" lIns="0" bIns="0" rIns="0">
            <a:spAutoFit/>
          </a:bodyPr>
          <a:lstStyle/>
          <a:p>
            <a:pPr algn="l" marL="431801" indent="-215900" lvl="1">
              <a:lnSpc>
                <a:spcPts val="2800"/>
              </a:lnSpc>
              <a:buFont typeface="Arial"/>
              <a:buChar char="•"/>
            </a:pPr>
            <a:r>
              <a:rPr lang="en-US" sz="2000">
                <a:solidFill>
                  <a:srgbClr val="4F54D3"/>
                </a:solidFill>
                <a:latin typeface="Arial"/>
                <a:ea typeface="Arial"/>
                <a:cs typeface="Arial"/>
                <a:sym typeface="Arial"/>
              </a:rPr>
              <a:t>What is Dspace</a:t>
            </a:r>
          </a:p>
          <a:p>
            <a:pPr algn="l" marL="431801" indent="-215900" lvl="1">
              <a:lnSpc>
                <a:spcPts val="2800"/>
              </a:lnSpc>
              <a:buFont typeface="Arial"/>
              <a:buChar char="•"/>
            </a:pPr>
            <a:r>
              <a:rPr lang="en-US" sz="2000">
                <a:solidFill>
                  <a:srgbClr val="4F54D3"/>
                </a:solidFill>
                <a:latin typeface="Arial"/>
                <a:ea typeface="Arial"/>
                <a:cs typeface="Arial"/>
                <a:sym typeface="Arial"/>
              </a:rPr>
              <a:t>Benefits of using DSpace</a:t>
            </a:r>
          </a:p>
          <a:p>
            <a:pPr algn="l" marL="431801" indent="-215900" lvl="1">
              <a:lnSpc>
                <a:spcPts val="2800"/>
              </a:lnSpc>
              <a:buFont typeface="Arial"/>
              <a:buChar char="•"/>
            </a:pPr>
            <a:r>
              <a:rPr lang="en-US" sz="2000">
                <a:solidFill>
                  <a:srgbClr val="4F54D3"/>
                </a:solidFill>
                <a:latin typeface="Arial"/>
                <a:ea typeface="Arial"/>
                <a:cs typeface="Arial"/>
                <a:sym typeface="Arial"/>
              </a:rPr>
              <a:t>What can DSpace be used for?</a:t>
            </a:r>
          </a:p>
          <a:p>
            <a:pPr algn="l" marL="431801" indent="-215900" lvl="1">
              <a:lnSpc>
                <a:spcPts val="2800"/>
              </a:lnSpc>
              <a:buFont typeface="Arial"/>
              <a:buChar char="•"/>
            </a:pPr>
            <a:r>
              <a:rPr lang="en-US" sz="2000">
                <a:solidFill>
                  <a:srgbClr val="4F54D3"/>
                </a:solidFill>
                <a:latin typeface="Arial"/>
                <a:ea typeface="Arial"/>
                <a:cs typeface="Arial"/>
                <a:sym typeface="Arial"/>
              </a:rPr>
              <a:t>What does DSpace look like?</a:t>
            </a:r>
          </a:p>
        </p:txBody>
      </p:sp>
      <p:sp>
        <p:nvSpPr>
          <p:cNvPr name="TextBox 27" id="27"/>
          <p:cNvSpPr txBox="true"/>
          <p:nvPr/>
        </p:nvSpPr>
        <p:spPr>
          <a:xfrm rot="0">
            <a:off x="6710544" y="696998"/>
            <a:ext cx="4302571" cy="381000"/>
          </a:xfrm>
          <a:prstGeom prst="rect">
            <a:avLst/>
          </a:prstGeom>
        </p:spPr>
        <p:txBody>
          <a:bodyPr anchor="t" rtlCol="false" tIns="0" lIns="0" bIns="0" rIns="0">
            <a:spAutoFit/>
          </a:bodyPr>
          <a:lstStyle/>
          <a:p>
            <a:pPr algn="l">
              <a:lnSpc>
                <a:spcPts val="2639"/>
              </a:lnSpc>
            </a:pPr>
            <a:r>
              <a:rPr lang="en-US" b="true" sz="2199">
                <a:solidFill>
                  <a:srgbClr val="4F54D3"/>
                </a:solidFill>
                <a:latin typeface="Arial Bold"/>
                <a:ea typeface="Arial Bold"/>
                <a:cs typeface="Arial Bold"/>
                <a:sym typeface="Arial Bold"/>
              </a:rPr>
              <a:t>INTRODUCTION OF DSPACE</a:t>
            </a:r>
          </a:p>
        </p:txBody>
      </p:sp>
      <p:sp>
        <p:nvSpPr>
          <p:cNvPr name="TextBox 28" id="28"/>
          <p:cNvSpPr txBox="true"/>
          <p:nvPr/>
        </p:nvSpPr>
        <p:spPr>
          <a:xfrm rot="0">
            <a:off x="12344181" y="848180"/>
            <a:ext cx="4035783" cy="2854325"/>
          </a:xfrm>
          <a:prstGeom prst="rect">
            <a:avLst/>
          </a:prstGeom>
        </p:spPr>
        <p:txBody>
          <a:bodyPr anchor="t" rtlCol="false" tIns="0" lIns="0" bIns="0" rIns="0">
            <a:spAutoFit/>
          </a:bodyPr>
          <a:lstStyle/>
          <a:p>
            <a:pPr algn="l" marL="431801" indent="-215900" lvl="1">
              <a:lnSpc>
                <a:spcPts val="2800"/>
              </a:lnSpc>
              <a:buFont typeface="Arial"/>
              <a:buChar char="•"/>
            </a:pPr>
            <a:r>
              <a:rPr lang="en-US" sz="2000">
                <a:solidFill>
                  <a:srgbClr val="4F54D3"/>
                </a:solidFill>
                <a:latin typeface="Arial"/>
                <a:ea typeface="Arial"/>
                <a:cs typeface="Arial"/>
                <a:sym typeface="Arial"/>
              </a:rPr>
              <a:t>Create Community</a:t>
            </a:r>
          </a:p>
          <a:p>
            <a:pPr algn="l" marL="431801" indent="-215900" lvl="1">
              <a:lnSpc>
                <a:spcPts val="2800"/>
              </a:lnSpc>
              <a:buFont typeface="Arial"/>
              <a:buChar char="•"/>
            </a:pPr>
            <a:r>
              <a:rPr lang="en-US" sz="2000">
                <a:solidFill>
                  <a:srgbClr val="4F54D3"/>
                </a:solidFill>
                <a:latin typeface="Arial"/>
                <a:ea typeface="Arial"/>
                <a:cs typeface="Arial"/>
                <a:sym typeface="Arial"/>
              </a:rPr>
              <a:t>Create Collections</a:t>
            </a:r>
          </a:p>
          <a:p>
            <a:pPr algn="l" marL="431801" indent="-215900" lvl="1">
              <a:lnSpc>
                <a:spcPts val="2800"/>
              </a:lnSpc>
              <a:buFont typeface="Arial"/>
              <a:buChar char="•"/>
            </a:pPr>
            <a:r>
              <a:rPr lang="en-US" sz="2000">
                <a:solidFill>
                  <a:srgbClr val="4F54D3"/>
                </a:solidFill>
                <a:latin typeface="Arial"/>
                <a:ea typeface="Arial"/>
                <a:cs typeface="Arial"/>
                <a:sym typeface="Arial"/>
              </a:rPr>
              <a:t>Authorization in Dspace</a:t>
            </a:r>
          </a:p>
          <a:p>
            <a:pPr algn="l" marL="431801" indent="-215900" lvl="1">
              <a:lnSpc>
                <a:spcPts val="2800"/>
              </a:lnSpc>
              <a:buFont typeface="Arial"/>
              <a:buChar char="•"/>
            </a:pPr>
            <a:r>
              <a:rPr lang="en-US" sz="2000">
                <a:solidFill>
                  <a:srgbClr val="4F54D3"/>
                </a:solidFill>
                <a:latin typeface="Arial"/>
                <a:ea typeface="Arial"/>
                <a:cs typeface="Arial"/>
                <a:sym typeface="Arial"/>
              </a:rPr>
              <a:t>Step how to upload document</a:t>
            </a:r>
          </a:p>
          <a:p>
            <a:pPr algn="l" marL="431801" indent="-215900" lvl="1">
              <a:lnSpc>
                <a:spcPts val="2800"/>
              </a:lnSpc>
              <a:buFont typeface="Arial"/>
              <a:buChar char="•"/>
            </a:pPr>
            <a:r>
              <a:rPr lang="en-US" sz="2000">
                <a:solidFill>
                  <a:srgbClr val="4F54D3"/>
                </a:solidFill>
                <a:latin typeface="Arial"/>
                <a:ea typeface="Arial"/>
                <a:cs typeface="Arial"/>
                <a:sym typeface="Arial"/>
              </a:rPr>
              <a:t>Editing of information/metadata</a:t>
            </a:r>
          </a:p>
          <a:p>
            <a:pPr algn="l" marL="431801" indent="-215900" lvl="1">
              <a:lnSpc>
                <a:spcPts val="2800"/>
              </a:lnSpc>
              <a:buFont typeface="Arial"/>
              <a:buChar char="•"/>
            </a:pPr>
            <a:r>
              <a:rPr lang="en-US" sz="2000">
                <a:solidFill>
                  <a:srgbClr val="4F54D3"/>
                </a:solidFill>
                <a:latin typeface="Arial"/>
                <a:ea typeface="Arial"/>
                <a:cs typeface="Arial"/>
                <a:sym typeface="Arial"/>
              </a:rPr>
              <a:t>Withdrawn Item</a:t>
            </a:r>
          </a:p>
          <a:p>
            <a:pPr algn="l" marL="431801" indent="-215900" lvl="1">
              <a:lnSpc>
                <a:spcPts val="2800"/>
              </a:lnSpc>
              <a:buFont typeface="Arial"/>
              <a:buChar char="•"/>
            </a:pPr>
            <a:r>
              <a:rPr lang="en-US" sz="2000">
                <a:solidFill>
                  <a:srgbClr val="4F54D3"/>
                </a:solidFill>
                <a:latin typeface="Arial"/>
                <a:ea typeface="Arial"/>
                <a:cs typeface="Arial"/>
                <a:sym typeface="Arial"/>
              </a:rPr>
              <a:t>Private Items</a:t>
            </a:r>
          </a:p>
          <a:p>
            <a:pPr algn="l" marL="431801" indent="-215900" lvl="1">
              <a:lnSpc>
                <a:spcPts val="2800"/>
              </a:lnSpc>
              <a:buFont typeface="Arial"/>
              <a:buChar char="•"/>
            </a:pPr>
            <a:r>
              <a:rPr lang="en-US" sz="2000">
                <a:solidFill>
                  <a:srgbClr val="4F54D3"/>
                </a:solidFill>
                <a:latin typeface="Arial"/>
                <a:ea typeface="Arial"/>
                <a:cs typeface="Arial"/>
                <a:sym typeface="Arial"/>
              </a:rPr>
              <a:t>Import metadata</a:t>
            </a:r>
          </a:p>
        </p:txBody>
      </p:sp>
      <p:sp>
        <p:nvSpPr>
          <p:cNvPr name="TextBox 29" id="29"/>
          <p:cNvSpPr txBox="true"/>
          <p:nvPr/>
        </p:nvSpPr>
        <p:spPr>
          <a:xfrm rot="0">
            <a:off x="12421210" y="445287"/>
            <a:ext cx="4648276" cy="381000"/>
          </a:xfrm>
          <a:prstGeom prst="rect">
            <a:avLst/>
          </a:prstGeom>
        </p:spPr>
        <p:txBody>
          <a:bodyPr anchor="t" rtlCol="false" tIns="0" lIns="0" bIns="0" rIns="0">
            <a:spAutoFit/>
          </a:bodyPr>
          <a:lstStyle/>
          <a:p>
            <a:pPr algn="l">
              <a:lnSpc>
                <a:spcPts val="2639"/>
              </a:lnSpc>
            </a:pPr>
            <a:r>
              <a:rPr lang="en-US" b="true" sz="2199">
                <a:solidFill>
                  <a:srgbClr val="4F54D3"/>
                </a:solidFill>
                <a:latin typeface="Arial Bold"/>
                <a:ea typeface="Arial Bold"/>
                <a:cs typeface="Arial Bold"/>
                <a:sym typeface="Arial Bold"/>
              </a:rPr>
              <a:t>CONTENT MANAGEMENT</a:t>
            </a:r>
          </a:p>
        </p:txBody>
      </p:sp>
      <p:sp>
        <p:nvSpPr>
          <p:cNvPr name="TextBox 30" id="30"/>
          <p:cNvSpPr txBox="true"/>
          <p:nvPr/>
        </p:nvSpPr>
        <p:spPr>
          <a:xfrm rot="0">
            <a:off x="12344181" y="4717395"/>
            <a:ext cx="4035783" cy="1092200"/>
          </a:xfrm>
          <a:prstGeom prst="rect">
            <a:avLst/>
          </a:prstGeom>
        </p:spPr>
        <p:txBody>
          <a:bodyPr anchor="t" rtlCol="false" tIns="0" lIns="0" bIns="0" rIns="0">
            <a:spAutoFit/>
          </a:bodyPr>
          <a:lstStyle/>
          <a:p>
            <a:pPr algn="l" marL="431801" indent="-215900" lvl="1">
              <a:lnSpc>
                <a:spcPts val="2800"/>
              </a:lnSpc>
              <a:buFont typeface="Arial"/>
              <a:buChar char="•"/>
            </a:pPr>
            <a:r>
              <a:rPr lang="en-US" sz="2000">
                <a:solidFill>
                  <a:srgbClr val="4F54D3"/>
                </a:solidFill>
                <a:latin typeface="Arial"/>
                <a:ea typeface="Arial"/>
                <a:cs typeface="Arial"/>
                <a:sym typeface="Arial"/>
              </a:rPr>
              <a:t>Browse Information</a:t>
            </a:r>
          </a:p>
          <a:p>
            <a:pPr algn="l" marL="431801" indent="-215900" lvl="1">
              <a:lnSpc>
                <a:spcPts val="2800"/>
              </a:lnSpc>
              <a:buFont typeface="Arial"/>
              <a:buChar char="•"/>
            </a:pPr>
            <a:r>
              <a:rPr lang="en-US" sz="2000">
                <a:solidFill>
                  <a:srgbClr val="4F54D3"/>
                </a:solidFill>
                <a:latin typeface="Arial"/>
                <a:ea typeface="Arial"/>
                <a:cs typeface="Arial"/>
                <a:sym typeface="Arial"/>
              </a:rPr>
              <a:t>Searching Materials</a:t>
            </a:r>
          </a:p>
          <a:p>
            <a:pPr algn="l" marL="431801" indent="-215900" lvl="1">
              <a:lnSpc>
                <a:spcPts val="2800"/>
              </a:lnSpc>
              <a:buFont typeface="Arial"/>
              <a:buChar char="•"/>
            </a:pPr>
            <a:r>
              <a:rPr lang="en-US" sz="2000">
                <a:solidFill>
                  <a:srgbClr val="4F54D3"/>
                </a:solidFill>
                <a:latin typeface="Arial"/>
                <a:ea typeface="Arial"/>
                <a:cs typeface="Arial"/>
                <a:sym typeface="Arial"/>
              </a:rPr>
              <a:t>Request Materials</a:t>
            </a:r>
          </a:p>
        </p:txBody>
      </p:sp>
      <p:sp>
        <p:nvSpPr>
          <p:cNvPr name="TextBox 31" id="31"/>
          <p:cNvSpPr txBox="true"/>
          <p:nvPr/>
        </p:nvSpPr>
        <p:spPr>
          <a:xfrm rot="0">
            <a:off x="12421210" y="4236472"/>
            <a:ext cx="4345984" cy="381000"/>
          </a:xfrm>
          <a:prstGeom prst="rect">
            <a:avLst/>
          </a:prstGeom>
        </p:spPr>
        <p:txBody>
          <a:bodyPr anchor="t" rtlCol="false" tIns="0" lIns="0" bIns="0" rIns="0">
            <a:spAutoFit/>
          </a:bodyPr>
          <a:lstStyle/>
          <a:p>
            <a:pPr algn="l">
              <a:lnSpc>
                <a:spcPts val="2639"/>
              </a:lnSpc>
            </a:pPr>
            <a:r>
              <a:rPr lang="en-US" b="true" sz="2199">
                <a:solidFill>
                  <a:srgbClr val="4F54D3"/>
                </a:solidFill>
                <a:latin typeface="Arial Bold"/>
                <a:ea typeface="Arial Bold"/>
                <a:cs typeface="Arial Bold"/>
                <a:sym typeface="Arial Bold"/>
              </a:rPr>
              <a:t>USER MODULE</a:t>
            </a:r>
          </a:p>
        </p:txBody>
      </p:sp>
      <p:sp>
        <p:nvSpPr>
          <p:cNvPr name="TextBox 32" id="32"/>
          <p:cNvSpPr txBox="true"/>
          <p:nvPr/>
        </p:nvSpPr>
        <p:spPr>
          <a:xfrm rot="0">
            <a:off x="12421210" y="7092400"/>
            <a:ext cx="4035783" cy="739775"/>
          </a:xfrm>
          <a:prstGeom prst="rect">
            <a:avLst/>
          </a:prstGeom>
        </p:spPr>
        <p:txBody>
          <a:bodyPr anchor="t" rtlCol="false" tIns="0" lIns="0" bIns="0" rIns="0">
            <a:spAutoFit/>
          </a:bodyPr>
          <a:lstStyle/>
          <a:p>
            <a:pPr algn="l" marL="431801" indent="-215900" lvl="1">
              <a:lnSpc>
                <a:spcPts val="2800"/>
              </a:lnSpc>
              <a:buFont typeface="Arial"/>
              <a:buChar char="•"/>
            </a:pPr>
            <a:r>
              <a:rPr lang="en-US" sz="2000">
                <a:solidFill>
                  <a:srgbClr val="4F54D3"/>
                </a:solidFill>
                <a:latin typeface="Arial"/>
                <a:ea typeface="Arial"/>
                <a:cs typeface="Arial"/>
                <a:sym typeface="Arial"/>
              </a:rPr>
              <a:t>Login Dspace</a:t>
            </a:r>
          </a:p>
          <a:p>
            <a:pPr algn="l" marL="431801" indent="-215900" lvl="1">
              <a:lnSpc>
                <a:spcPts val="2800"/>
              </a:lnSpc>
              <a:buFont typeface="Arial"/>
              <a:buChar char="•"/>
            </a:pPr>
            <a:r>
              <a:rPr lang="en-US" sz="2000">
                <a:solidFill>
                  <a:srgbClr val="4F54D3"/>
                </a:solidFill>
                <a:latin typeface="Arial"/>
                <a:ea typeface="Arial"/>
                <a:cs typeface="Arial"/>
                <a:sym typeface="Arial"/>
              </a:rPr>
              <a:t>update personal information</a:t>
            </a:r>
          </a:p>
        </p:txBody>
      </p:sp>
      <p:sp>
        <p:nvSpPr>
          <p:cNvPr name="TextBox 33" id="33"/>
          <p:cNvSpPr txBox="true"/>
          <p:nvPr/>
        </p:nvSpPr>
        <p:spPr>
          <a:xfrm rot="0">
            <a:off x="12421210" y="6559000"/>
            <a:ext cx="4345984" cy="381000"/>
          </a:xfrm>
          <a:prstGeom prst="rect">
            <a:avLst/>
          </a:prstGeom>
        </p:spPr>
        <p:txBody>
          <a:bodyPr anchor="t" rtlCol="false" tIns="0" lIns="0" bIns="0" rIns="0">
            <a:spAutoFit/>
          </a:bodyPr>
          <a:lstStyle/>
          <a:p>
            <a:pPr algn="l">
              <a:lnSpc>
                <a:spcPts val="2639"/>
              </a:lnSpc>
            </a:pPr>
            <a:r>
              <a:rPr lang="en-US" b="true" sz="2199">
                <a:solidFill>
                  <a:srgbClr val="4F54D3"/>
                </a:solidFill>
                <a:latin typeface="Arial Bold"/>
                <a:ea typeface="Arial Bold"/>
                <a:cs typeface="Arial Bold"/>
                <a:sym typeface="Arial Bold"/>
              </a:rPr>
              <a:t>UPDATE PROFILE</a:t>
            </a:r>
          </a:p>
        </p:txBody>
      </p:sp>
      <p:sp>
        <p:nvSpPr>
          <p:cNvPr name="TextBox 34" id="34"/>
          <p:cNvSpPr txBox="true"/>
          <p:nvPr/>
        </p:nvSpPr>
        <p:spPr>
          <a:xfrm rot="0">
            <a:off x="12421210" y="9064729"/>
            <a:ext cx="4035783" cy="739775"/>
          </a:xfrm>
          <a:prstGeom prst="rect">
            <a:avLst/>
          </a:prstGeom>
        </p:spPr>
        <p:txBody>
          <a:bodyPr anchor="t" rtlCol="false" tIns="0" lIns="0" bIns="0" rIns="0">
            <a:spAutoFit/>
          </a:bodyPr>
          <a:lstStyle/>
          <a:p>
            <a:pPr algn="l" marL="431801" indent="-215900" lvl="1">
              <a:lnSpc>
                <a:spcPts val="2800"/>
              </a:lnSpc>
              <a:buFont typeface="Arial"/>
              <a:buChar char="•"/>
            </a:pPr>
            <a:r>
              <a:rPr lang="en-US" sz="2000">
                <a:solidFill>
                  <a:srgbClr val="4F54D3"/>
                </a:solidFill>
                <a:latin typeface="Arial"/>
                <a:ea typeface="Arial"/>
                <a:cs typeface="Arial"/>
                <a:sym typeface="Arial"/>
              </a:rPr>
              <a:t>Step For Shortcut</a:t>
            </a:r>
          </a:p>
          <a:p>
            <a:pPr algn="l" marL="431801" indent="-215900" lvl="1">
              <a:lnSpc>
                <a:spcPts val="2800"/>
              </a:lnSpc>
              <a:buFont typeface="Arial"/>
              <a:buChar char="•"/>
            </a:pPr>
            <a:r>
              <a:rPr lang="en-US" sz="2000">
                <a:solidFill>
                  <a:srgbClr val="4F54D3"/>
                </a:solidFill>
                <a:latin typeface="Arial"/>
                <a:ea typeface="Arial"/>
                <a:cs typeface="Arial"/>
                <a:sym typeface="Arial"/>
              </a:rPr>
              <a:t>Faster Workflow Tips</a:t>
            </a:r>
          </a:p>
        </p:txBody>
      </p:sp>
      <p:sp>
        <p:nvSpPr>
          <p:cNvPr name="TextBox 35" id="35"/>
          <p:cNvSpPr txBox="true"/>
          <p:nvPr/>
        </p:nvSpPr>
        <p:spPr>
          <a:xfrm rot="0">
            <a:off x="12421210" y="8531329"/>
            <a:ext cx="4648276" cy="381000"/>
          </a:xfrm>
          <a:prstGeom prst="rect">
            <a:avLst/>
          </a:prstGeom>
        </p:spPr>
        <p:txBody>
          <a:bodyPr anchor="t" rtlCol="false" tIns="0" lIns="0" bIns="0" rIns="0">
            <a:spAutoFit/>
          </a:bodyPr>
          <a:lstStyle/>
          <a:p>
            <a:pPr algn="l">
              <a:lnSpc>
                <a:spcPts val="2639"/>
              </a:lnSpc>
            </a:pPr>
            <a:r>
              <a:rPr lang="en-US" b="true" sz="2199">
                <a:solidFill>
                  <a:srgbClr val="4F54D3"/>
                </a:solidFill>
                <a:latin typeface="Arial Bold"/>
                <a:ea typeface="Arial Bold"/>
                <a:cs typeface="Arial Bold"/>
                <a:sym typeface="Arial Bold"/>
              </a:rPr>
              <a:t>SHORTCUT UPLOAD DOCUMENT</a:t>
            </a:r>
          </a:p>
        </p:txBody>
      </p:sp>
    </p:spTree>
  </p:cSld>
  <p:clrMapOvr>
    <a:masterClrMapping/>
  </p:clrMapOvr>
  <p:transition spd="slow">
    <p:push dir="l"/>
  </p:transition>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4F54D3"/>
        </a:solidFill>
      </p:bgPr>
    </p:bg>
    <p:spTree>
      <p:nvGrpSpPr>
        <p:cNvPr id="1" name=""/>
        <p:cNvGrpSpPr/>
        <p:nvPr/>
      </p:nvGrpSpPr>
      <p:grpSpPr>
        <a:xfrm>
          <a:off x="0" y="0"/>
          <a:ext cx="0" cy="0"/>
          <a:chOff x="0" y="0"/>
          <a:chExt cx="0" cy="0"/>
        </a:xfrm>
      </p:grpSpPr>
      <p:grpSp>
        <p:nvGrpSpPr>
          <p:cNvPr name="Group 2" id="2"/>
          <p:cNvGrpSpPr/>
          <p:nvPr/>
        </p:nvGrpSpPr>
        <p:grpSpPr>
          <a:xfrm rot="0">
            <a:off x="-447431" y="2480049"/>
            <a:ext cx="10496698" cy="5969160"/>
            <a:chOff x="0" y="0"/>
            <a:chExt cx="14701664" cy="8360400"/>
          </a:xfrm>
        </p:grpSpPr>
        <p:sp>
          <p:nvSpPr>
            <p:cNvPr name="Freeform 3" id="3"/>
            <p:cNvSpPr/>
            <p:nvPr/>
          </p:nvSpPr>
          <p:spPr>
            <a:xfrm flipH="false" flipV="false" rot="0">
              <a:off x="0" y="0"/>
              <a:ext cx="14701664" cy="8360400"/>
            </a:xfrm>
            <a:custGeom>
              <a:avLst/>
              <a:gdLst/>
              <a:ahLst/>
              <a:cxnLst/>
              <a:rect r="r" b="b" t="t" l="l"/>
              <a:pathLst>
                <a:path h="8360400" w="14701664">
                  <a:moveTo>
                    <a:pt x="0" y="1589010"/>
                  </a:moveTo>
                  <a:lnTo>
                    <a:pt x="2204331" y="174067"/>
                  </a:lnTo>
                  <a:lnTo>
                    <a:pt x="12497333" y="0"/>
                  </a:lnTo>
                  <a:lnTo>
                    <a:pt x="14701664" y="4012165"/>
                  </a:lnTo>
                  <a:lnTo>
                    <a:pt x="13565822" y="6900647"/>
                  </a:lnTo>
                  <a:lnTo>
                    <a:pt x="14542463" y="8360400"/>
                  </a:lnTo>
                  <a:lnTo>
                    <a:pt x="0" y="8360400"/>
                  </a:lnTo>
                  <a:close/>
                </a:path>
              </a:pathLst>
            </a:custGeom>
            <a:blipFill>
              <a:blip r:embed="rId2"/>
              <a:stretch>
                <a:fillRect l="0" t="-31044" r="0" b="-7436"/>
              </a:stretch>
            </a:blipFill>
          </p:spPr>
        </p:sp>
      </p:grpSp>
      <p:sp>
        <p:nvSpPr>
          <p:cNvPr name="TextBox 4" id="4"/>
          <p:cNvSpPr txBox="true"/>
          <p:nvPr/>
        </p:nvSpPr>
        <p:spPr>
          <a:xfrm rot="0">
            <a:off x="3023888" y="400855"/>
            <a:ext cx="10721671" cy="1465241"/>
          </a:xfrm>
          <a:prstGeom prst="rect">
            <a:avLst/>
          </a:prstGeom>
        </p:spPr>
        <p:txBody>
          <a:bodyPr anchor="t" rtlCol="false" tIns="0" lIns="0" bIns="0" rIns="0">
            <a:spAutoFit/>
          </a:bodyPr>
          <a:lstStyle/>
          <a:p>
            <a:pPr algn="l">
              <a:lnSpc>
                <a:spcPts val="11008"/>
              </a:lnSpc>
            </a:pPr>
            <a:r>
              <a:rPr lang="en-US" sz="11008" spc="-561" b="true">
                <a:solidFill>
                  <a:srgbClr val="E9E9E9"/>
                </a:solidFill>
                <a:latin typeface="Open Sauce Bold"/>
                <a:ea typeface="Open Sauce Bold"/>
                <a:cs typeface="Open Sauce Bold"/>
                <a:sym typeface="Open Sauce Bold"/>
              </a:rPr>
              <a:t>User Module</a:t>
            </a:r>
          </a:p>
        </p:txBody>
      </p:sp>
      <p:sp>
        <p:nvSpPr>
          <p:cNvPr name="TextBox 5" id="5"/>
          <p:cNvSpPr txBox="true"/>
          <p:nvPr/>
        </p:nvSpPr>
        <p:spPr>
          <a:xfrm rot="0">
            <a:off x="9144000" y="1770845"/>
            <a:ext cx="8846091" cy="2437130"/>
          </a:xfrm>
          <a:prstGeom prst="rect">
            <a:avLst/>
          </a:prstGeom>
        </p:spPr>
        <p:txBody>
          <a:bodyPr anchor="t" rtlCol="false" tIns="0" lIns="0" bIns="0" rIns="0">
            <a:spAutoFit/>
          </a:bodyPr>
          <a:lstStyle/>
          <a:p>
            <a:pPr algn="just">
              <a:lnSpc>
                <a:spcPts val="3219"/>
              </a:lnSpc>
            </a:pPr>
            <a:r>
              <a:rPr lang="en-US" sz="2299">
                <a:solidFill>
                  <a:srgbClr val="E9E9E9"/>
                </a:solidFill>
                <a:latin typeface="Arial"/>
                <a:ea typeface="Arial"/>
                <a:cs typeface="Arial"/>
                <a:sym typeface="Arial"/>
              </a:rPr>
              <a:t>Browse Information </a:t>
            </a:r>
          </a:p>
          <a:p>
            <a:pPr algn="just">
              <a:lnSpc>
                <a:spcPts val="3219"/>
              </a:lnSpc>
            </a:pPr>
            <a:r>
              <a:rPr lang="en-US" sz="2299">
                <a:solidFill>
                  <a:srgbClr val="E9E9E9"/>
                </a:solidFill>
                <a:latin typeface="Arial"/>
                <a:ea typeface="Arial"/>
                <a:cs typeface="Arial"/>
                <a:sym typeface="Arial"/>
              </a:rPr>
              <a:t>Browsing content in DSpace is an easy way to explore the repository’s collections, communities, and individual items. Here’s a step-by-step guide on how to browse content in DSpace. </a:t>
            </a:r>
          </a:p>
          <a:p>
            <a:pPr algn="just">
              <a:lnSpc>
                <a:spcPts val="3219"/>
              </a:lnSpc>
            </a:pPr>
          </a:p>
          <a:p>
            <a:pPr algn="just" marL="0" indent="0" lvl="0">
              <a:lnSpc>
                <a:spcPts val="3219"/>
              </a:lnSpc>
            </a:pPr>
          </a:p>
        </p:txBody>
      </p:sp>
      <p:sp>
        <p:nvSpPr>
          <p:cNvPr name="TextBox 6" id="6"/>
          <p:cNvSpPr txBox="true"/>
          <p:nvPr/>
        </p:nvSpPr>
        <p:spPr>
          <a:xfrm rot="0">
            <a:off x="10049267" y="3645825"/>
            <a:ext cx="7940824" cy="2837180"/>
          </a:xfrm>
          <a:prstGeom prst="rect">
            <a:avLst/>
          </a:prstGeom>
        </p:spPr>
        <p:txBody>
          <a:bodyPr anchor="t" rtlCol="false" tIns="0" lIns="0" bIns="0" rIns="0">
            <a:spAutoFit/>
          </a:bodyPr>
          <a:lstStyle/>
          <a:p>
            <a:pPr algn="just">
              <a:lnSpc>
                <a:spcPts val="3219"/>
              </a:lnSpc>
            </a:pPr>
            <a:r>
              <a:rPr lang="en-US" sz="2299">
                <a:solidFill>
                  <a:srgbClr val="E9E9E9"/>
                </a:solidFill>
                <a:latin typeface="Arial"/>
                <a:ea typeface="Arial"/>
                <a:cs typeface="Arial"/>
                <a:sym typeface="Arial"/>
              </a:rPr>
              <a:t>Browse by Communities and Collections </a:t>
            </a:r>
          </a:p>
          <a:p>
            <a:pPr algn="just">
              <a:lnSpc>
                <a:spcPts val="3219"/>
              </a:lnSpc>
            </a:pPr>
            <a:r>
              <a:rPr lang="en-US" sz="2299">
                <a:solidFill>
                  <a:srgbClr val="E9E9E9"/>
                </a:solidFill>
                <a:latin typeface="Arial"/>
                <a:ea typeface="Arial"/>
                <a:cs typeface="Arial"/>
                <a:sym typeface="Arial"/>
              </a:rPr>
              <a:t>•Communities are the top-level divisions in DSpace, often representing academic or research departments, schools, or subject areas. </a:t>
            </a:r>
          </a:p>
          <a:p>
            <a:pPr algn="just" marL="0" indent="0" lvl="0">
              <a:lnSpc>
                <a:spcPts val="3219"/>
              </a:lnSpc>
            </a:pPr>
            <a:r>
              <a:rPr lang="en-US" sz="2299">
                <a:solidFill>
                  <a:srgbClr val="E9E9E9"/>
                </a:solidFill>
                <a:latin typeface="Arial"/>
                <a:ea typeface="Arial"/>
                <a:cs typeface="Arial"/>
                <a:sym typeface="Arial"/>
              </a:rPr>
              <a:t>Collections are subgroups within communities and usually contain related digital items (e.g., a collection of theses or datasets). </a:t>
            </a:r>
          </a:p>
        </p:txBody>
      </p:sp>
    </p:spTree>
  </p:cSld>
  <p:clrMapOvr>
    <a:masterClrMapping/>
  </p:clrMapOvr>
  <p:transition spd="slow">
    <p:push dir="u"/>
  </p:transition>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4F54D3"/>
        </a:solidFill>
      </p:bgPr>
    </p:bg>
    <p:spTree>
      <p:nvGrpSpPr>
        <p:cNvPr id="1" name=""/>
        <p:cNvGrpSpPr/>
        <p:nvPr/>
      </p:nvGrpSpPr>
      <p:grpSpPr>
        <a:xfrm>
          <a:off x="0" y="0"/>
          <a:ext cx="0" cy="0"/>
          <a:chOff x="0" y="0"/>
          <a:chExt cx="0" cy="0"/>
        </a:xfrm>
      </p:grpSpPr>
      <p:grpSp>
        <p:nvGrpSpPr>
          <p:cNvPr name="Group 2" id="2"/>
          <p:cNvGrpSpPr/>
          <p:nvPr/>
        </p:nvGrpSpPr>
        <p:grpSpPr>
          <a:xfrm rot="0">
            <a:off x="-186434" y="1379168"/>
            <a:ext cx="7039151" cy="4002956"/>
            <a:chOff x="0" y="0"/>
            <a:chExt cx="14701664" cy="8360400"/>
          </a:xfrm>
        </p:grpSpPr>
        <p:sp>
          <p:nvSpPr>
            <p:cNvPr name="Freeform 3" id="3"/>
            <p:cNvSpPr/>
            <p:nvPr/>
          </p:nvSpPr>
          <p:spPr>
            <a:xfrm flipH="false" flipV="false" rot="0">
              <a:off x="0" y="0"/>
              <a:ext cx="14701664" cy="8360400"/>
            </a:xfrm>
            <a:custGeom>
              <a:avLst/>
              <a:gdLst/>
              <a:ahLst/>
              <a:cxnLst/>
              <a:rect r="r" b="b" t="t" l="l"/>
              <a:pathLst>
                <a:path h="8360400" w="14701664">
                  <a:moveTo>
                    <a:pt x="0" y="1589010"/>
                  </a:moveTo>
                  <a:lnTo>
                    <a:pt x="2204331" y="174067"/>
                  </a:lnTo>
                  <a:lnTo>
                    <a:pt x="12497333" y="0"/>
                  </a:lnTo>
                  <a:lnTo>
                    <a:pt x="14701664" y="4012165"/>
                  </a:lnTo>
                  <a:lnTo>
                    <a:pt x="13565822" y="6900647"/>
                  </a:lnTo>
                  <a:lnTo>
                    <a:pt x="14542463" y="8360400"/>
                  </a:lnTo>
                  <a:lnTo>
                    <a:pt x="0" y="8360400"/>
                  </a:lnTo>
                  <a:close/>
                </a:path>
              </a:pathLst>
            </a:custGeom>
            <a:blipFill>
              <a:blip r:embed="rId2"/>
              <a:stretch>
                <a:fillRect l="0" t="-4985" r="0" b="-38890"/>
              </a:stretch>
            </a:blipFill>
          </p:spPr>
        </p:sp>
      </p:grpSp>
      <p:grpSp>
        <p:nvGrpSpPr>
          <p:cNvPr name="Group 4" id="4"/>
          <p:cNvGrpSpPr/>
          <p:nvPr/>
        </p:nvGrpSpPr>
        <p:grpSpPr>
          <a:xfrm rot="0">
            <a:off x="1740745" y="4663531"/>
            <a:ext cx="7039151" cy="4002956"/>
            <a:chOff x="0" y="0"/>
            <a:chExt cx="14701664" cy="8360400"/>
          </a:xfrm>
        </p:grpSpPr>
        <p:sp>
          <p:nvSpPr>
            <p:cNvPr name="Freeform 5" id="5"/>
            <p:cNvSpPr/>
            <p:nvPr/>
          </p:nvSpPr>
          <p:spPr>
            <a:xfrm flipH="false" flipV="false" rot="0">
              <a:off x="0" y="0"/>
              <a:ext cx="14701664" cy="8360400"/>
            </a:xfrm>
            <a:custGeom>
              <a:avLst/>
              <a:gdLst/>
              <a:ahLst/>
              <a:cxnLst/>
              <a:rect r="r" b="b" t="t" l="l"/>
              <a:pathLst>
                <a:path h="8360400" w="14701664">
                  <a:moveTo>
                    <a:pt x="0" y="1589010"/>
                  </a:moveTo>
                  <a:lnTo>
                    <a:pt x="2204331" y="174067"/>
                  </a:lnTo>
                  <a:lnTo>
                    <a:pt x="12497333" y="0"/>
                  </a:lnTo>
                  <a:lnTo>
                    <a:pt x="14701664" y="4012165"/>
                  </a:lnTo>
                  <a:lnTo>
                    <a:pt x="13565822" y="6900647"/>
                  </a:lnTo>
                  <a:lnTo>
                    <a:pt x="14542463" y="8360400"/>
                  </a:lnTo>
                  <a:lnTo>
                    <a:pt x="0" y="8360400"/>
                  </a:lnTo>
                  <a:close/>
                </a:path>
              </a:pathLst>
            </a:custGeom>
            <a:blipFill>
              <a:blip r:embed="rId3"/>
              <a:stretch>
                <a:fillRect l="0" t="0" r="-19720" b="0"/>
              </a:stretch>
            </a:blipFill>
          </p:spPr>
        </p:sp>
      </p:grpSp>
      <p:sp>
        <p:nvSpPr>
          <p:cNvPr name="TextBox 6" id="6"/>
          <p:cNvSpPr txBox="true"/>
          <p:nvPr/>
        </p:nvSpPr>
        <p:spPr>
          <a:xfrm rot="0">
            <a:off x="3859078" y="171450"/>
            <a:ext cx="8829155" cy="1207718"/>
          </a:xfrm>
          <a:prstGeom prst="rect">
            <a:avLst/>
          </a:prstGeom>
        </p:spPr>
        <p:txBody>
          <a:bodyPr anchor="t" rtlCol="false" tIns="0" lIns="0" bIns="0" rIns="0">
            <a:spAutoFit/>
          </a:bodyPr>
          <a:lstStyle/>
          <a:p>
            <a:pPr algn="l">
              <a:lnSpc>
                <a:spcPts val="9065"/>
              </a:lnSpc>
            </a:pPr>
            <a:r>
              <a:rPr lang="en-US" sz="9065" spc="-462" b="true">
                <a:solidFill>
                  <a:srgbClr val="E9E9E9"/>
                </a:solidFill>
                <a:latin typeface="Open Sauce Bold"/>
                <a:ea typeface="Open Sauce Bold"/>
                <a:cs typeface="Open Sauce Bold"/>
                <a:sym typeface="Open Sauce Bold"/>
              </a:rPr>
              <a:t>User Module</a:t>
            </a:r>
          </a:p>
        </p:txBody>
      </p:sp>
      <p:sp>
        <p:nvSpPr>
          <p:cNvPr name="TextBox 7" id="7"/>
          <p:cNvSpPr txBox="true"/>
          <p:nvPr/>
        </p:nvSpPr>
        <p:spPr>
          <a:xfrm rot="0">
            <a:off x="7612695" y="2514506"/>
            <a:ext cx="10151076" cy="1637030"/>
          </a:xfrm>
          <a:prstGeom prst="rect">
            <a:avLst/>
          </a:prstGeom>
        </p:spPr>
        <p:txBody>
          <a:bodyPr anchor="t" rtlCol="false" tIns="0" lIns="0" bIns="0" rIns="0">
            <a:spAutoFit/>
          </a:bodyPr>
          <a:lstStyle/>
          <a:p>
            <a:pPr algn="just">
              <a:lnSpc>
                <a:spcPts val="3219"/>
              </a:lnSpc>
            </a:pPr>
            <a:r>
              <a:rPr lang="en-US" sz="2299">
                <a:solidFill>
                  <a:srgbClr val="E9E9E9"/>
                </a:solidFill>
                <a:latin typeface="Arial"/>
                <a:ea typeface="Arial"/>
                <a:cs typeface="Arial"/>
                <a:sym typeface="Arial"/>
              </a:rPr>
              <a:t>To browse by communities and collections: </a:t>
            </a:r>
          </a:p>
          <a:p>
            <a:pPr algn="just">
              <a:lnSpc>
                <a:spcPts val="3219"/>
              </a:lnSpc>
            </a:pPr>
            <a:r>
              <a:rPr lang="en-US" sz="2299">
                <a:solidFill>
                  <a:srgbClr val="E9E9E9"/>
                </a:solidFill>
                <a:latin typeface="Arial"/>
                <a:ea typeface="Arial"/>
                <a:cs typeface="Arial"/>
                <a:sym typeface="Arial"/>
              </a:rPr>
              <a:t>1.From the homepage, click on Communities &amp; Collections or a similar link (e.g., "Browse by Community"). </a:t>
            </a:r>
          </a:p>
          <a:p>
            <a:pPr algn="just" marL="0" indent="0" lvl="0">
              <a:lnSpc>
                <a:spcPts val="3219"/>
              </a:lnSpc>
            </a:pPr>
          </a:p>
        </p:txBody>
      </p:sp>
      <p:sp>
        <p:nvSpPr>
          <p:cNvPr name="TextBox 8" id="8"/>
          <p:cNvSpPr txBox="true"/>
          <p:nvPr/>
        </p:nvSpPr>
        <p:spPr>
          <a:xfrm rot="0">
            <a:off x="9326698" y="5286875"/>
            <a:ext cx="8115300" cy="2437130"/>
          </a:xfrm>
          <a:prstGeom prst="rect">
            <a:avLst/>
          </a:prstGeom>
        </p:spPr>
        <p:txBody>
          <a:bodyPr anchor="t" rtlCol="false" tIns="0" lIns="0" bIns="0" rIns="0">
            <a:spAutoFit/>
          </a:bodyPr>
          <a:lstStyle/>
          <a:p>
            <a:pPr algn="just">
              <a:lnSpc>
                <a:spcPts val="3219"/>
              </a:lnSpc>
            </a:pPr>
            <a:r>
              <a:rPr lang="en-US" sz="2299">
                <a:solidFill>
                  <a:srgbClr val="E9E9E9"/>
                </a:solidFill>
                <a:latin typeface="Arial"/>
                <a:ea typeface="Arial"/>
                <a:cs typeface="Arial"/>
                <a:sym typeface="Arial"/>
              </a:rPr>
              <a:t>1.You will see a list of communities. Click on a community to view the collections inside. </a:t>
            </a:r>
          </a:p>
          <a:p>
            <a:pPr algn="just">
              <a:lnSpc>
                <a:spcPts val="3219"/>
              </a:lnSpc>
            </a:pPr>
            <a:r>
              <a:rPr lang="en-US" sz="2299">
                <a:solidFill>
                  <a:srgbClr val="E9E9E9"/>
                </a:solidFill>
                <a:latin typeface="Arial"/>
                <a:ea typeface="Arial"/>
                <a:cs typeface="Arial"/>
                <a:sym typeface="Arial"/>
              </a:rPr>
              <a:t>2.Click on a collection to view the items within it. </a:t>
            </a:r>
          </a:p>
          <a:p>
            <a:pPr algn="just">
              <a:lnSpc>
                <a:spcPts val="3219"/>
              </a:lnSpc>
            </a:pPr>
            <a:r>
              <a:rPr lang="en-US" sz="2299">
                <a:solidFill>
                  <a:srgbClr val="E9E9E9"/>
                </a:solidFill>
                <a:latin typeface="Arial"/>
                <a:ea typeface="Arial"/>
                <a:cs typeface="Arial"/>
                <a:sym typeface="Arial"/>
              </a:rPr>
              <a:t>3.Inside each collection, you can browse through individual items such as articles, datasets, or images. </a:t>
            </a:r>
          </a:p>
          <a:p>
            <a:pPr algn="just" marL="0" indent="0" lvl="0">
              <a:lnSpc>
                <a:spcPts val="3219"/>
              </a:lnSpc>
            </a:pPr>
          </a:p>
        </p:txBody>
      </p:sp>
    </p:spTree>
  </p:cSld>
  <p:clrMapOvr>
    <a:masterClrMapping/>
  </p:clrMapOvr>
  <p:transition spd="slow">
    <p:push dir="l"/>
  </p:transition>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4F54D3"/>
        </a:solidFill>
      </p:bgPr>
    </p:bg>
    <p:spTree>
      <p:nvGrpSpPr>
        <p:cNvPr id="1" name=""/>
        <p:cNvGrpSpPr/>
        <p:nvPr/>
      </p:nvGrpSpPr>
      <p:grpSpPr>
        <a:xfrm>
          <a:off x="0" y="0"/>
          <a:ext cx="0" cy="0"/>
          <a:chOff x="0" y="0"/>
          <a:chExt cx="0" cy="0"/>
        </a:xfrm>
      </p:grpSpPr>
      <p:grpSp>
        <p:nvGrpSpPr>
          <p:cNvPr name="Group 2" id="2"/>
          <p:cNvGrpSpPr/>
          <p:nvPr/>
        </p:nvGrpSpPr>
        <p:grpSpPr>
          <a:xfrm rot="0">
            <a:off x="-186434" y="1379168"/>
            <a:ext cx="7039151" cy="4002956"/>
            <a:chOff x="0" y="0"/>
            <a:chExt cx="14701664" cy="8360400"/>
          </a:xfrm>
        </p:grpSpPr>
        <p:sp>
          <p:nvSpPr>
            <p:cNvPr name="Freeform 3" id="3"/>
            <p:cNvSpPr/>
            <p:nvPr/>
          </p:nvSpPr>
          <p:spPr>
            <a:xfrm flipH="false" flipV="false" rot="0">
              <a:off x="0" y="0"/>
              <a:ext cx="14701664" cy="8360400"/>
            </a:xfrm>
            <a:custGeom>
              <a:avLst/>
              <a:gdLst/>
              <a:ahLst/>
              <a:cxnLst/>
              <a:rect r="r" b="b" t="t" l="l"/>
              <a:pathLst>
                <a:path h="8360400" w="14701664">
                  <a:moveTo>
                    <a:pt x="0" y="1589010"/>
                  </a:moveTo>
                  <a:lnTo>
                    <a:pt x="2204331" y="174067"/>
                  </a:lnTo>
                  <a:lnTo>
                    <a:pt x="12497333" y="0"/>
                  </a:lnTo>
                  <a:lnTo>
                    <a:pt x="14701664" y="4012165"/>
                  </a:lnTo>
                  <a:lnTo>
                    <a:pt x="13565822" y="6900647"/>
                  </a:lnTo>
                  <a:lnTo>
                    <a:pt x="14542463" y="8360400"/>
                  </a:lnTo>
                  <a:lnTo>
                    <a:pt x="0" y="8360400"/>
                  </a:lnTo>
                  <a:close/>
                </a:path>
              </a:pathLst>
            </a:custGeom>
            <a:blipFill>
              <a:blip r:embed="rId2"/>
              <a:stretch>
                <a:fillRect l="0" t="0" r="0" b="-40280"/>
              </a:stretch>
            </a:blipFill>
          </p:spPr>
        </p:sp>
      </p:grpSp>
      <p:grpSp>
        <p:nvGrpSpPr>
          <p:cNvPr name="Group 4" id="4"/>
          <p:cNvGrpSpPr/>
          <p:nvPr/>
        </p:nvGrpSpPr>
        <p:grpSpPr>
          <a:xfrm rot="0">
            <a:off x="1234504" y="5382125"/>
            <a:ext cx="7909496" cy="4497895"/>
            <a:chOff x="0" y="0"/>
            <a:chExt cx="14701664" cy="8360400"/>
          </a:xfrm>
        </p:grpSpPr>
        <p:sp>
          <p:nvSpPr>
            <p:cNvPr name="Freeform 5" id="5"/>
            <p:cNvSpPr/>
            <p:nvPr/>
          </p:nvSpPr>
          <p:spPr>
            <a:xfrm flipH="false" flipV="false" rot="0">
              <a:off x="0" y="0"/>
              <a:ext cx="14701664" cy="8360400"/>
            </a:xfrm>
            <a:custGeom>
              <a:avLst/>
              <a:gdLst/>
              <a:ahLst/>
              <a:cxnLst/>
              <a:rect r="r" b="b" t="t" l="l"/>
              <a:pathLst>
                <a:path h="8360400" w="14701664">
                  <a:moveTo>
                    <a:pt x="0" y="1589010"/>
                  </a:moveTo>
                  <a:lnTo>
                    <a:pt x="2204331" y="174067"/>
                  </a:lnTo>
                  <a:lnTo>
                    <a:pt x="12497333" y="0"/>
                  </a:lnTo>
                  <a:lnTo>
                    <a:pt x="14701664" y="4012165"/>
                  </a:lnTo>
                  <a:lnTo>
                    <a:pt x="13565822" y="6900647"/>
                  </a:lnTo>
                  <a:lnTo>
                    <a:pt x="14542463" y="8360400"/>
                  </a:lnTo>
                  <a:lnTo>
                    <a:pt x="0" y="8360400"/>
                  </a:lnTo>
                  <a:close/>
                </a:path>
              </a:pathLst>
            </a:custGeom>
            <a:blipFill>
              <a:blip r:embed="rId3"/>
              <a:stretch>
                <a:fillRect l="0" t="0" r="-872" b="0"/>
              </a:stretch>
            </a:blipFill>
          </p:spPr>
        </p:sp>
      </p:grpSp>
      <p:sp>
        <p:nvSpPr>
          <p:cNvPr name="TextBox 6" id="6"/>
          <p:cNvSpPr txBox="true"/>
          <p:nvPr/>
        </p:nvSpPr>
        <p:spPr>
          <a:xfrm rot="0">
            <a:off x="5920954" y="171450"/>
            <a:ext cx="8829155" cy="1207718"/>
          </a:xfrm>
          <a:prstGeom prst="rect">
            <a:avLst/>
          </a:prstGeom>
        </p:spPr>
        <p:txBody>
          <a:bodyPr anchor="t" rtlCol="false" tIns="0" lIns="0" bIns="0" rIns="0">
            <a:spAutoFit/>
          </a:bodyPr>
          <a:lstStyle/>
          <a:p>
            <a:pPr algn="l">
              <a:lnSpc>
                <a:spcPts val="9065"/>
              </a:lnSpc>
            </a:pPr>
            <a:r>
              <a:rPr lang="en-US" sz="9065" spc="-462" b="true">
                <a:solidFill>
                  <a:srgbClr val="E9E9E9"/>
                </a:solidFill>
                <a:latin typeface="Open Sauce Bold"/>
                <a:ea typeface="Open Sauce Bold"/>
                <a:cs typeface="Open Sauce Bold"/>
                <a:sym typeface="Open Sauce Bold"/>
              </a:rPr>
              <a:t>User Module</a:t>
            </a:r>
          </a:p>
        </p:txBody>
      </p:sp>
      <p:sp>
        <p:nvSpPr>
          <p:cNvPr name="TextBox 7" id="7"/>
          <p:cNvSpPr txBox="true"/>
          <p:nvPr/>
        </p:nvSpPr>
        <p:spPr>
          <a:xfrm rot="0">
            <a:off x="7290922" y="1617592"/>
            <a:ext cx="10151076" cy="2900045"/>
          </a:xfrm>
          <a:prstGeom prst="rect">
            <a:avLst/>
          </a:prstGeom>
        </p:spPr>
        <p:txBody>
          <a:bodyPr anchor="t" rtlCol="false" tIns="0" lIns="0" bIns="0" rIns="0">
            <a:spAutoFit/>
          </a:bodyPr>
          <a:lstStyle/>
          <a:p>
            <a:pPr algn="just">
              <a:lnSpc>
                <a:spcPts val="3639"/>
              </a:lnSpc>
            </a:pPr>
            <a:r>
              <a:rPr lang="en-US" sz="2599">
                <a:solidFill>
                  <a:srgbClr val="E9E9E9"/>
                </a:solidFill>
                <a:latin typeface="Arial"/>
                <a:ea typeface="Arial"/>
                <a:cs typeface="Arial"/>
                <a:sym typeface="Arial"/>
              </a:rPr>
              <a:t> Browse by Item Type </a:t>
            </a:r>
          </a:p>
          <a:p>
            <a:pPr algn="just">
              <a:lnSpc>
                <a:spcPts val="3219"/>
              </a:lnSpc>
            </a:pPr>
          </a:p>
          <a:p>
            <a:pPr algn="just">
              <a:lnSpc>
                <a:spcPts val="3219"/>
              </a:lnSpc>
            </a:pPr>
            <a:r>
              <a:rPr lang="en-US" sz="2299">
                <a:solidFill>
                  <a:srgbClr val="E9E9E9"/>
                </a:solidFill>
                <a:latin typeface="Arial"/>
                <a:ea typeface="Arial"/>
                <a:cs typeface="Arial"/>
                <a:sym typeface="Arial"/>
              </a:rPr>
              <a:t>DSpace also allows users to browse content by various metadata types, such as title, author, subject, or date. </a:t>
            </a:r>
          </a:p>
          <a:p>
            <a:pPr algn="just">
              <a:lnSpc>
                <a:spcPts val="3219"/>
              </a:lnSpc>
            </a:pPr>
            <a:r>
              <a:rPr lang="en-US" sz="2299">
                <a:solidFill>
                  <a:srgbClr val="E9E9E9"/>
                </a:solidFill>
                <a:latin typeface="Arial"/>
                <a:ea typeface="Arial"/>
                <a:cs typeface="Arial"/>
                <a:sym typeface="Arial"/>
              </a:rPr>
              <a:t>To browse by item type: </a:t>
            </a:r>
          </a:p>
          <a:p>
            <a:pPr algn="just">
              <a:lnSpc>
                <a:spcPts val="3219"/>
              </a:lnSpc>
            </a:pPr>
            <a:r>
              <a:rPr lang="en-US" sz="2299">
                <a:solidFill>
                  <a:srgbClr val="E9E9E9"/>
                </a:solidFill>
                <a:latin typeface="Arial"/>
                <a:ea typeface="Arial"/>
                <a:cs typeface="Arial"/>
                <a:sym typeface="Arial"/>
              </a:rPr>
              <a:t>1. Look for the Browse section on the homepage or in the main menu. </a:t>
            </a:r>
          </a:p>
          <a:p>
            <a:pPr algn="just" marL="0" indent="0" lvl="0">
              <a:lnSpc>
                <a:spcPts val="3219"/>
              </a:lnSpc>
            </a:pPr>
          </a:p>
        </p:txBody>
      </p:sp>
      <p:sp>
        <p:nvSpPr>
          <p:cNvPr name="TextBox 8" id="8"/>
          <p:cNvSpPr txBox="true"/>
          <p:nvPr/>
        </p:nvSpPr>
        <p:spPr>
          <a:xfrm rot="0">
            <a:off x="9326698" y="4642540"/>
            <a:ext cx="8115300" cy="5237480"/>
          </a:xfrm>
          <a:prstGeom prst="rect">
            <a:avLst/>
          </a:prstGeom>
        </p:spPr>
        <p:txBody>
          <a:bodyPr anchor="t" rtlCol="false" tIns="0" lIns="0" bIns="0" rIns="0">
            <a:spAutoFit/>
          </a:bodyPr>
          <a:lstStyle/>
          <a:p>
            <a:pPr algn="just">
              <a:lnSpc>
                <a:spcPts val="3219"/>
              </a:lnSpc>
            </a:pPr>
            <a:r>
              <a:rPr lang="en-US" sz="2299">
                <a:solidFill>
                  <a:srgbClr val="FFFFFF"/>
                </a:solidFill>
                <a:latin typeface="Arial"/>
                <a:ea typeface="Arial"/>
                <a:cs typeface="Arial"/>
                <a:sym typeface="Arial"/>
              </a:rPr>
              <a:t>you will typically see option to browse by:</a:t>
            </a:r>
          </a:p>
          <a:p>
            <a:pPr algn="just">
              <a:lnSpc>
                <a:spcPts val="3219"/>
              </a:lnSpc>
            </a:pPr>
          </a:p>
          <a:p>
            <a:pPr algn="just">
              <a:lnSpc>
                <a:spcPts val="3219"/>
              </a:lnSpc>
            </a:pPr>
            <a:r>
              <a:rPr lang="en-US" sz="2299">
                <a:solidFill>
                  <a:srgbClr val="FFFFFF"/>
                </a:solidFill>
                <a:latin typeface="Arial"/>
                <a:ea typeface="Arial"/>
                <a:cs typeface="Arial"/>
                <a:sym typeface="Arial"/>
              </a:rPr>
              <a:t>Title: Items are listed alphabetically by title. </a:t>
            </a:r>
          </a:p>
          <a:p>
            <a:pPr algn="just">
              <a:lnSpc>
                <a:spcPts val="3219"/>
              </a:lnSpc>
            </a:pPr>
            <a:r>
              <a:rPr lang="en-US" sz="2299">
                <a:solidFill>
                  <a:srgbClr val="FFFFFF"/>
                </a:solidFill>
                <a:latin typeface="Arial"/>
                <a:ea typeface="Arial"/>
                <a:cs typeface="Arial"/>
                <a:sym typeface="Arial"/>
              </a:rPr>
              <a:t>o Author Lists items by author names. </a:t>
            </a:r>
          </a:p>
          <a:p>
            <a:pPr algn="just">
              <a:lnSpc>
                <a:spcPts val="3219"/>
              </a:lnSpc>
            </a:pPr>
            <a:r>
              <a:rPr lang="en-US" sz="2299">
                <a:solidFill>
                  <a:srgbClr val="FFFFFF"/>
                </a:solidFill>
                <a:latin typeface="Arial"/>
                <a:ea typeface="Arial"/>
                <a:cs typeface="Arial"/>
                <a:sym typeface="Arial"/>
              </a:rPr>
              <a:t>o Subject: Organizes items by the subjects or k eywords attached to them. </a:t>
            </a:r>
          </a:p>
          <a:p>
            <a:pPr algn="just">
              <a:lnSpc>
                <a:spcPts val="3219"/>
              </a:lnSpc>
            </a:pPr>
            <a:r>
              <a:rPr lang="en-US" sz="2299">
                <a:solidFill>
                  <a:srgbClr val="FFFFFF"/>
                </a:solidFill>
                <a:latin typeface="Arial"/>
                <a:ea typeface="Arial"/>
                <a:cs typeface="Arial"/>
                <a:sym typeface="Arial"/>
              </a:rPr>
              <a:t>o Issue Date: Shows items in chronological order of submission or publication. </a:t>
            </a:r>
          </a:p>
          <a:p>
            <a:pPr algn="just">
              <a:lnSpc>
                <a:spcPts val="3219"/>
              </a:lnSpc>
            </a:pPr>
          </a:p>
          <a:p>
            <a:pPr algn="just">
              <a:lnSpc>
                <a:spcPts val="3219"/>
              </a:lnSpc>
            </a:pPr>
            <a:r>
              <a:rPr lang="en-US" sz="2299">
                <a:solidFill>
                  <a:srgbClr val="FFFFFF"/>
                </a:solidFill>
                <a:latin typeface="Arial"/>
                <a:ea typeface="Arial"/>
                <a:cs typeface="Arial"/>
                <a:sym typeface="Arial"/>
              </a:rPr>
              <a:t>3. Select the option you want (e.g., Browse by Author), and you’ll be taken to a list of authors. Clicking an author will display all items associated with that author. </a:t>
            </a:r>
          </a:p>
          <a:p>
            <a:pPr algn="just" marL="0" indent="0" lvl="0">
              <a:lnSpc>
                <a:spcPts val="3219"/>
              </a:lnSpc>
            </a:pPr>
          </a:p>
        </p:txBody>
      </p:sp>
    </p:spTree>
  </p:cSld>
  <p:clrMapOvr>
    <a:masterClrMapping/>
  </p:clrMapOvr>
  <p:transition spd="slow">
    <p:push dir="l"/>
  </p:transition>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4F54D3"/>
        </a:solidFill>
      </p:bgPr>
    </p:bg>
    <p:spTree>
      <p:nvGrpSpPr>
        <p:cNvPr id="1" name=""/>
        <p:cNvGrpSpPr/>
        <p:nvPr/>
      </p:nvGrpSpPr>
      <p:grpSpPr>
        <a:xfrm>
          <a:off x="0" y="0"/>
          <a:ext cx="0" cy="0"/>
          <a:chOff x="0" y="0"/>
          <a:chExt cx="0" cy="0"/>
        </a:xfrm>
      </p:grpSpPr>
      <p:grpSp>
        <p:nvGrpSpPr>
          <p:cNvPr name="Group 2" id="2"/>
          <p:cNvGrpSpPr/>
          <p:nvPr/>
        </p:nvGrpSpPr>
        <p:grpSpPr>
          <a:xfrm rot="0">
            <a:off x="0" y="1722367"/>
            <a:ext cx="8938196" cy="8157653"/>
            <a:chOff x="0" y="0"/>
            <a:chExt cx="16613746" cy="15162923"/>
          </a:xfrm>
        </p:grpSpPr>
        <p:sp>
          <p:nvSpPr>
            <p:cNvPr name="Freeform 3" id="3"/>
            <p:cNvSpPr/>
            <p:nvPr/>
          </p:nvSpPr>
          <p:spPr>
            <a:xfrm flipH="false" flipV="false" rot="0">
              <a:off x="0" y="0"/>
              <a:ext cx="16613746" cy="15162923"/>
            </a:xfrm>
            <a:custGeom>
              <a:avLst/>
              <a:gdLst/>
              <a:ahLst/>
              <a:cxnLst/>
              <a:rect r="r" b="b" t="t" l="l"/>
              <a:pathLst>
                <a:path h="15162923" w="16613746">
                  <a:moveTo>
                    <a:pt x="0" y="2881924"/>
                  </a:moveTo>
                  <a:lnTo>
                    <a:pt x="2491024" y="315699"/>
                  </a:lnTo>
                  <a:lnTo>
                    <a:pt x="14122722" y="0"/>
                  </a:lnTo>
                  <a:lnTo>
                    <a:pt x="16613746" y="7276702"/>
                  </a:lnTo>
                  <a:lnTo>
                    <a:pt x="15330177" y="12515428"/>
                  </a:lnTo>
                  <a:lnTo>
                    <a:pt x="16433839" y="15162923"/>
                  </a:lnTo>
                  <a:lnTo>
                    <a:pt x="0" y="15162923"/>
                  </a:lnTo>
                  <a:close/>
                </a:path>
              </a:pathLst>
            </a:custGeom>
            <a:blipFill>
              <a:blip r:embed="rId2"/>
              <a:stretch>
                <a:fillRect l="0" t="0" r="-50234" b="0"/>
              </a:stretch>
            </a:blipFill>
          </p:spPr>
        </p:sp>
      </p:grpSp>
      <p:sp>
        <p:nvSpPr>
          <p:cNvPr name="TextBox 4" id="4"/>
          <p:cNvSpPr txBox="true"/>
          <p:nvPr/>
        </p:nvSpPr>
        <p:spPr>
          <a:xfrm rot="0">
            <a:off x="5920954" y="171450"/>
            <a:ext cx="8829155" cy="1207718"/>
          </a:xfrm>
          <a:prstGeom prst="rect">
            <a:avLst/>
          </a:prstGeom>
        </p:spPr>
        <p:txBody>
          <a:bodyPr anchor="t" rtlCol="false" tIns="0" lIns="0" bIns="0" rIns="0">
            <a:spAutoFit/>
          </a:bodyPr>
          <a:lstStyle/>
          <a:p>
            <a:pPr algn="l">
              <a:lnSpc>
                <a:spcPts val="9065"/>
              </a:lnSpc>
            </a:pPr>
            <a:r>
              <a:rPr lang="en-US" sz="9065" spc="-462" b="true">
                <a:solidFill>
                  <a:srgbClr val="E9E9E9"/>
                </a:solidFill>
                <a:latin typeface="Open Sauce Bold"/>
                <a:ea typeface="Open Sauce Bold"/>
                <a:cs typeface="Open Sauce Bold"/>
                <a:sym typeface="Open Sauce Bold"/>
              </a:rPr>
              <a:t>User Module</a:t>
            </a:r>
          </a:p>
        </p:txBody>
      </p:sp>
      <p:sp>
        <p:nvSpPr>
          <p:cNvPr name="TextBox 5" id="5"/>
          <p:cNvSpPr txBox="true"/>
          <p:nvPr/>
        </p:nvSpPr>
        <p:spPr>
          <a:xfrm rot="0">
            <a:off x="8674206" y="1274393"/>
            <a:ext cx="9368085" cy="3585845"/>
          </a:xfrm>
          <a:prstGeom prst="rect">
            <a:avLst/>
          </a:prstGeom>
        </p:spPr>
        <p:txBody>
          <a:bodyPr anchor="t" rtlCol="false" tIns="0" lIns="0" bIns="0" rIns="0">
            <a:spAutoFit/>
          </a:bodyPr>
          <a:lstStyle/>
          <a:p>
            <a:pPr algn="just">
              <a:lnSpc>
                <a:spcPts val="3639"/>
              </a:lnSpc>
            </a:pPr>
            <a:r>
              <a:rPr lang="en-US" sz="2599">
                <a:solidFill>
                  <a:srgbClr val="FFFFFF"/>
                </a:solidFill>
                <a:latin typeface="Arial"/>
                <a:ea typeface="Arial"/>
                <a:cs typeface="Arial"/>
                <a:sym typeface="Arial"/>
              </a:rPr>
              <a:t>Browse by Search (Faceted Search) </a:t>
            </a:r>
          </a:p>
          <a:p>
            <a:pPr algn="just">
              <a:lnSpc>
                <a:spcPts val="3639"/>
              </a:lnSpc>
            </a:pPr>
          </a:p>
          <a:p>
            <a:pPr algn="just">
              <a:lnSpc>
                <a:spcPts val="3639"/>
              </a:lnSpc>
            </a:pPr>
            <a:r>
              <a:rPr lang="en-US" sz="2599">
                <a:solidFill>
                  <a:srgbClr val="FFFFFF"/>
                </a:solidFill>
                <a:latin typeface="Arial"/>
                <a:ea typeface="Arial"/>
                <a:cs typeface="Arial"/>
                <a:sym typeface="Arial"/>
              </a:rPr>
              <a:t>DSpace includes a powerful search tool that allows for faceted browsing, meaning you can filter search results by specific metadata like author, date, subject, and more. </a:t>
            </a:r>
          </a:p>
          <a:p>
            <a:pPr algn="just">
              <a:lnSpc>
                <a:spcPts val="3639"/>
              </a:lnSpc>
            </a:pPr>
            <a:r>
              <a:rPr lang="en-US" sz="2599">
                <a:solidFill>
                  <a:srgbClr val="FFFFFF"/>
                </a:solidFill>
                <a:latin typeface="Arial"/>
                <a:ea typeface="Arial"/>
                <a:cs typeface="Arial"/>
                <a:sym typeface="Arial"/>
              </a:rPr>
              <a:t>To browse using the search function: </a:t>
            </a:r>
          </a:p>
          <a:p>
            <a:pPr algn="just" marL="0" indent="0" lvl="0">
              <a:lnSpc>
                <a:spcPts val="3219"/>
              </a:lnSpc>
            </a:pPr>
            <a:r>
              <a:rPr lang="en-US" sz="2299">
                <a:solidFill>
                  <a:srgbClr val="FFFFFF"/>
                </a:solidFill>
                <a:latin typeface="Arial"/>
                <a:ea typeface="Arial"/>
                <a:cs typeface="Arial"/>
                <a:sym typeface="Arial"/>
              </a:rPr>
              <a:t>Enter a keyword or phrase in the Search bar (often located at the top of the page)</a:t>
            </a:r>
          </a:p>
        </p:txBody>
      </p:sp>
      <p:sp>
        <p:nvSpPr>
          <p:cNvPr name="TextBox 6" id="6"/>
          <p:cNvSpPr txBox="true"/>
          <p:nvPr/>
        </p:nvSpPr>
        <p:spPr>
          <a:xfrm rot="0">
            <a:off x="9144000" y="5048250"/>
            <a:ext cx="8898291" cy="4037330"/>
          </a:xfrm>
          <a:prstGeom prst="rect">
            <a:avLst/>
          </a:prstGeom>
        </p:spPr>
        <p:txBody>
          <a:bodyPr anchor="t" rtlCol="false" tIns="0" lIns="0" bIns="0" rIns="0">
            <a:spAutoFit/>
          </a:bodyPr>
          <a:lstStyle/>
          <a:p>
            <a:pPr algn="just">
              <a:lnSpc>
                <a:spcPts val="3219"/>
              </a:lnSpc>
            </a:pPr>
            <a:r>
              <a:rPr lang="en-US" sz="2299">
                <a:solidFill>
                  <a:srgbClr val="FFFFFF"/>
                </a:solidFill>
                <a:latin typeface="Arial"/>
                <a:ea typeface="Arial"/>
                <a:cs typeface="Arial"/>
                <a:sym typeface="Arial"/>
              </a:rPr>
              <a:t>After submitting the search, you can use faceted search filters on the results page to narrow down your search by: </a:t>
            </a:r>
          </a:p>
          <a:p>
            <a:pPr algn="just">
              <a:lnSpc>
                <a:spcPts val="3219"/>
              </a:lnSpc>
            </a:pPr>
            <a:r>
              <a:rPr lang="en-US" sz="2299">
                <a:solidFill>
                  <a:srgbClr val="FFFFFF"/>
                </a:solidFill>
                <a:latin typeface="Arial"/>
                <a:ea typeface="Arial"/>
                <a:cs typeface="Arial"/>
                <a:sym typeface="Arial"/>
              </a:rPr>
              <a:t>o  Author </a:t>
            </a:r>
          </a:p>
          <a:p>
            <a:pPr algn="just">
              <a:lnSpc>
                <a:spcPts val="3219"/>
              </a:lnSpc>
            </a:pPr>
            <a:r>
              <a:rPr lang="en-US" sz="2299">
                <a:solidFill>
                  <a:srgbClr val="FFFFFF"/>
                </a:solidFill>
                <a:latin typeface="Arial"/>
                <a:ea typeface="Arial"/>
                <a:cs typeface="Arial"/>
                <a:sym typeface="Arial"/>
              </a:rPr>
              <a:t>o  Date of Publication</a:t>
            </a:r>
          </a:p>
          <a:p>
            <a:pPr algn="just">
              <a:lnSpc>
                <a:spcPts val="3219"/>
              </a:lnSpc>
            </a:pPr>
            <a:r>
              <a:rPr lang="en-US" sz="2299">
                <a:solidFill>
                  <a:srgbClr val="FFFFFF"/>
                </a:solidFill>
                <a:latin typeface="Arial"/>
                <a:ea typeface="Arial"/>
                <a:cs typeface="Arial"/>
                <a:sym typeface="Arial"/>
              </a:rPr>
              <a:t>o  Collection </a:t>
            </a:r>
          </a:p>
          <a:p>
            <a:pPr algn="just">
              <a:lnSpc>
                <a:spcPts val="3219"/>
              </a:lnSpc>
            </a:pPr>
            <a:r>
              <a:rPr lang="en-US" sz="2299">
                <a:solidFill>
                  <a:srgbClr val="FFFFFF"/>
                </a:solidFill>
                <a:latin typeface="Arial"/>
                <a:ea typeface="Arial"/>
                <a:cs typeface="Arial"/>
                <a:sym typeface="Arial"/>
              </a:rPr>
              <a:t>o  Subject </a:t>
            </a:r>
          </a:p>
          <a:p>
            <a:pPr algn="just">
              <a:lnSpc>
                <a:spcPts val="3219"/>
              </a:lnSpc>
            </a:pPr>
          </a:p>
          <a:p>
            <a:pPr algn="just">
              <a:lnSpc>
                <a:spcPts val="3219"/>
              </a:lnSpc>
            </a:pPr>
            <a:r>
              <a:rPr lang="en-US" sz="2299">
                <a:solidFill>
                  <a:srgbClr val="FFFFFF"/>
                </a:solidFill>
                <a:latin typeface="Arial"/>
                <a:ea typeface="Arial"/>
                <a:cs typeface="Arial"/>
                <a:sym typeface="Arial"/>
              </a:rPr>
              <a:t>Click on an item in the search results to view its detailed metadata and access the files. </a:t>
            </a:r>
          </a:p>
          <a:p>
            <a:pPr algn="just" marL="0" indent="0" lvl="0">
              <a:lnSpc>
                <a:spcPts val="3219"/>
              </a:lnSpc>
            </a:pPr>
          </a:p>
        </p:txBody>
      </p:sp>
    </p:spTree>
  </p:cSld>
  <p:clrMapOvr>
    <a:masterClrMapping/>
  </p:clrMapOvr>
  <p:transition spd="slow">
    <p:push dir="l"/>
  </p:transition>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4F54D3"/>
        </a:solidFill>
      </p:bgPr>
    </p:bg>
    <p:spTree>
      <p:nvGrpSpPr>
        <p:cNvPr id="1" name=""/>
        <p:cNvGrpSpPr/>
        <p:nvPr/>
      </p:nvGrpSpPr>
      <p:grpSpPr>
        <a:xfrm>
          <a:off x="0" y="0"/>
          <a:ext cx="0" cy="0"/>
          <a:chOff x="0" y="0"/>
          <a:chExt cx="0" cy="0"/>
        </a:xfrm>
      </p:grpSpPr>
      <p:grpSp>
        <p:nvGrpSpPr>
          <p:cNvPr name="Group 2" id="2"/>
          <p:cNvGrpSpPr/>
          <p:nvPr/>
        </p:nvGrpSpPr>
        <p:grpSpPr>
          <a:xfrm rot="0">
            <a:off x="0" y="1722367"/>
            <a:ext cx="8938196" cy="8157653"/>
            <a:chOff x="0" y="0"/>
            <a:chExt cx="16613746" cy="15162923"/>
          </a:xfrm>
        </p:grpSpPr>
        <p:sp>
          <p:nvSpPr>
            <p:cNvPr name="Freeform 3" id="3"/>
            <p:cNvSpPr/>
            <p:nvPr/>
          </p:nvSpPr>
          <p:spPr>
            <a:xfrm flipH="false" flipV="false" rot="0">
              <a:off x="0" y="0"/>
              <a:ext cx="16613746" cy="15162923"/>
            </a:xfrm>
            <a:custGeom>
              <a:avLst/>
              <a:gdLst/>
              <a:ahLst/>
              <a:cxnLst/>
              <a:rect r="r" b="b" t="t" l="l"/>
              <a:pathLst>
                <a:path h="15162923" w="16613746">
                  <a:moveTo>
                    <a:pt x="0" y="2881924"/>
                  </a:moveTo>
                  <a:lnTo>
                    <a:pt x="2491024" y="315699"/>
                  </a:lnTo>
                  <a:lnTo>
                    <a:pt x="14122722" y="0"/>
                  </a:lnTo>
                  <a:lnTo>
                    <a:pt x="16613746" y="7276702"/>
                  </a:lnTo>
                  <a:lnTo>
                    <a:pt x="15330177" y="12515428"/>
                  </a:lnTo>
                  <a:lnTo>
                    <a:pt x="16433839" y="15162923"/>
                  </a:lnTo>
                  <a:lnTo>
                    <a:pt x="0" y="15162923"/>
                  </a:lnTo>
                  <a:close/>
                </a:path>
              </a:pathLst>
            </a:custGeom>
            <a:blipFill>
              <a:blip r:embed="rId2"/>
              <a:stretch>
                <a:fillRect l="0" t="0" r="-45445" b="0"/>
              </a:stretch>
            </a:blipFill>
          </p:spPr>
        </p:sp>
      </p:grpSp>
      <p:sp>
        <p:nvSpPr>
          <p:cNvPr name="TextBox 4" id="4"/>
          <p:cNvSpPr txBox="true"/>
          <p:nvPr/>
        </p:nvSpPr>
        <p:spPr>
          <a:xfrm rot="0">
            <a:off x="5920954" y="171450"/>
            <a:ext cx="8829155" cy="1207718"/>
          </a:xfrm>
          <a:prstGeom prst="rect">
            <a:avLst/>
          </a:prstGeom>
        </p:spPr>
        <p:txBody>
          <a:bodyPr anchor="t" rtlCol="false" tIns="0" lIns="0" bIns="0" rIns="0">
            <a:spAutoFit/>
          </a:bodyPr>
          <a:lstStyle/>
          <a:p>
            <a:pPr algn="l">
              <a:lnSpc>
                <a:spcPts val="9065"/>
              </a:lnSpc>
            </a:pPr>
            <a:r>
              <a:rPr lang="en-US" sz="9065" spc="-462" b="true">
                <a:solidFill>
                  <a:srgbClr val="E9E9E9"/>
                </a:solidFill>
                <a:latin typeface="Open Sauce Bold"/>
                <a:ea typeface="Open Sauce Bold"/>
                <a:cs typeface="Open Sauce Bold"/>
                <a:sym typeface="Open Sauce Bold"/>
              </a:rPr>
              <a:t>User Module</a:t>
            </a:r>
          </a:p>
        </p:txBody>
      </p:sp>
      <p:sp>
        <p:nvSpPr>
          <p:cNvPr name="TextBox 5" id="5"/>
          <p:cNvSpPr txBox="true"/>
          <p:nvPr/>
        </p:nvSpPr>
        <p:spPr>
          <a:xfrm rot="0">
            <a:off x="9367573" y="2573313"/>
            <a:ext cx="8361521" cy="6322410"/>
          </a:xfrm>
          <a:prstGeom prst="rect">
            <a:avLst/>
          </a:prstGeom>
        </p:spPr>
        <p:txBody>
          <a:bodyPr anchor="t" rtlCol="false" tIns="0" lIns="0" bIns="0" rIns="0">
            <a:spAutoFit/>
          </a:bodyPr>
          <a:lstStyle/>
          <a:p>
            <a:pPr algn="just">
              <a:lnSpc>
                <a:spcPts val="4565"/>
              </a:lnSpc>
            </a:pPr>
            <a:r>
              <a:rPr lang="en-US" sz="3261">
                <a:solidFill>
                  <a:srgbClr val="FFFFFF"/>
                </a:solidFill>
                <a:latin typeface="Arial"/>
                <a:ea typeface="Arial"/>
                <a:cs typeface="Arial"/>
                <a:sym typeface="Arial"/>
              </a:rPr>
              <a:t>View Item Metadata and Files </a:t>
            </a:r>
          </a:p>
          <a:p>
            <a:pPr algn="just">
              <a:lnSpc>
                <a:spcPts val="3025"/>
              </a:lnSpc>
            </a:pPr>
          </a:p>
          <a:p>
            <a:pPr algn="just">
              <a:lnSpc>
                <a:spcPts val="3585"/>
              </a:lnSpc>
            </a:pPr>
            <a:r>
              <a:rPr lang="en-US" sz="2561">
                <a:solidFill>
                  <a:srgbClr val="FFFFFF"/>
                </a:solidFill>
                <a:latin typeface="Arial"/>
                <a:ea typeface="Arial"/>
                <a:cs typeface="Arial"/>
                <a:sym typeface="Arial"/>
              </a:rPr>
              <a:t>•Once you find an item through browsing, click on its title to view more details.</a:t>
            </a:r>
          </a:p>
          <a:p>
            <a:pPr algn="just">
              <a:lnSpc>
                <a:spcPts val="3585"/>
              </a:lnSpc>
            </a:pPr>
            <a:r>
              <a:rPr lang="en-US" sz="2561">
                <a:solidFill>
                  <a:srgbClr val="FFFFFF"/>
                </a:solidFill>
                <a:latin typeface="Arial"/>
                <a:ea typeface="Arial"/>
                <a:cs typeface="Arial"/>
                <a:sym typeface="Arial"/>
              </a:rPr>
              <a:t> </a:t>
            </a:r>
          </a:p>
          <a:p>
            <a:pPr algn="just">
              <a:lnSpc>
                <a:spcPts val="3585"/>
              </a:lnSpc>
            </a:pPr>
            <a:r>
              <a:rPr lang="en-US" sz="2561">
                <a:solidFill>
                  <a:srgbClr val="FFFFFF"/>
                </a:solidFill>
                <a:latin typeface="Arial"/>
                <a:ea typeface="Arial"/>
                <a:cs typeface="Arial"/>
                <a:sym typeface="Arial"/>
              </a:rPr>
              <a:t>•Each item typically has: </a:t>
            </a:r>
          </a:p>
          <a:p>
            <a:pPr algn="just">
              <a:lnSpc>
                <a:spcPts val="3585"/>
              </a:lnSpc>
            </a:pPr>
            <a:r>
              <a:rPr lang="en-US" sz="2561">
                <a:solidFill>
                  <a:srgbClr val="FFFFFF"/>
                </a:solidFill>
                <a:latin typeface="Arial"/>
                <a:ea typeface="Arial"/>
                <a:cs typeface="Arial"/>
                <a:sym typeface="Arial"/>
              </a:rPr>
              <a:t>o   Metadata: Information such as title, author, publication date, abstract, and keywords. </a:t>
            </a:r>
          </a:p>
          <a:p>
            <a:pPr algn="just">
              <a:lnSpc>
                <a:spcPts val="3585"/>
              </a:lnSpc>
            </a:pPr>
            <a:r>
              <a:rPr lang="en-US" sz="2561">
                <a:solidFill>
                  <a:srgbClr val="FFFFFF"/>
                </a:solidFill>
                <a:latin typeface="Arial"/>
                <a:ea typeface="Arial"/>
                <a:cs typeface="Arial"/>
                <a:sym typeface="Arial"/>
              </a:rPr>
              <a:t>o     Files: Downloadable content such as PDFs, datasets, images, or media files. </a:t>
            </a:r>
          </a:p>
          <a:p>
            <a:pPr algn="just">
              <a:lnSpc>
                <a:spcPts val="3585"/>
              </a:lnSpc>
            </a:pPr>
          </a:p>
          <a:p>
            <a:pPr algn="just">
              <a:lnSpc>
                <a:spcPts val="3585"/>
              </a:lnSpc>
            </a:pPr>
            <a:r>
              <a:rPr lang="en-US" sz="2561">
                <a:solidFill>
                  <a:srgbClr val="FFFFFF"/>
                </a:solidFill>
                <a:latin typeface="Arial"/>
                <a:ea typeface="Arial"/>
                <a:cs typeface="Arial"/>
                <a:sym typeface="Arial"/>
              </a:rPr>
              <a:t>•Depending on access rights, you can download or view the files attached to the item. </a:t>
            </a:r>
          </a:p>
          <a:p>
            <a:pPr algn="just" marL="0" indent="0" lvl="0">
              <a:lnSpc>
                <a:spcPts val="3025"/>
              </a:lnSpc>
            </a:pPr>
          </a:p>
        </p:txBody>
      </p:sp>
    </p:spTree>
  </p:cSld>
  <p:clrMapOvr>
    <a:masterClrMapping/>
  </p:clrMapOvr>
  <p:transition spd="slow">
    <p:push dir="l"/>
  </p:transition>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4F54D3"/>
        </a:solidFill>
      </p:bgPr>
    </p:bg>
    <p:spTree>
      <p:nvGrpSpPr>
        <p:cNvPr id="1" name=""/>
        <p:cNvGrpSpPr/>
        <p:nvPr/>
      </p:nvGrpSpPr>
      <p:grpSpPr>
        <a:xfrm>
          <a:off x="0" y="0"/>
          <a:ext cx="0" cy="0"/>
          <a:chOff x="0" y="0"/>
          <a:chExt cx="0" cy="0"/>
        </a:xfrm>
      </p:grpSpPr>
      <p:grpSp>
        <p:nvGrpSpPr>
          <p:cNvPr name="Group 2" id="2"/>
          <p:cNvGrpSpPr/>
          <p:nvPr/>
        </p:nvGrpSpPr>
        <p:grpSpPr>
          <a:xfrm rot="0">
            <a:off x="0" y="1722367"/>
            <a:ext cx="8938196" cy="8157653"/>
            <a:chOff x="0" y="0"/>
            <a:chExt cx="16613746" cy="15162923"/>
          </a:xfrm>
        </p:grpSpPr>
        <p:sp>
          <p:nvSpPr>
            <p:cNvPr name="Freeform 3" id="3"/>
            <p:cNvSpPr/>
            <p:nvPr/>
          </p:nvSpPr>
          <p:spPr>
            <a:xfrm flipH="false" flipV="false" rot="0">
              <a:off x="0" y="0"/>
              <a:ext cx="16613746" cy="15162923"/>
            </a:xfrm>
            <a:custGeom>
              <a:avLst/>
              <a:gdLst/>
              <a:ahLst/>
              <a:cxnLst/>
              <a:rect r="r" b="b" t="t" l="l"/>
              <a:pathLst>
                <a:path h="15162923" w="16613746">
                  <a:moveTo>
                    <a:pt x="0" y="2881924"/>
                  </a:moveTo>
                  <a:lnTo>
                    <a:pt x="2491024" y="315699"/>
                  </a:lnTo>
                  <a:lnTo>
                    <a:pt x="14122722" y="0"/>
                  </a:lnTo>
                  <a:lnTo>
                    <a:pt x="16613746" y="7276702"/>
                  </a:lnTo>
                  <a:lnTo>
                    <a:pt x="15330177" y="12515428"/>
                  </a:lnTo>
                  <a:lnTo>
                    <a:pt x="16433839" y="15162923"/>
                  </a:lnTo>
                  <a:lnTo>
                    <a:pt x="0" y="15162923"/>
                  </a:lnTo>
                  <a:close/>
                </a:path>
              </a:pathLst>
            </a:custGeom>
            <a:blipFill>
              <a:blip r:embed="rId2"/>
              <a:stretch>
                <a:fillRect l="0" t="0" r="-135528" b="0"/>
              </a:stretch>
            </a:blipFill>
          </p:spPr>
        </p:sp>
      </p:grpSp>
      <p:sp>
        <p:nvSpPr>
          <p:cNvPr name="TextBox 4" id="4"/>
          <p:cNvSpPr txBox="true"/>
          <p:nvPr/>
        </p:nvSpPr>
        <p:spPr>
          <a:xfrm rot="0">
            <a:off x="5920954" y="171450"/>
            <a:ext cx="8829155" cy="1207718"/>
          </a:xfrm>
          <a:prstGeom prst="rect">
            <a:avLst/>
          </a:prstGeom>
        </p:spPr>
        <p:txBody>
          <a:bodyPr anchor="t" rtlCol="false" tIns="0" lIns="0" bIns="0" rIns="0">
            <a:spAutoFit/>
          </a:bodyPr>
          <a:lstStyle/>
          <a:p>
            <a:pPr algn="l">
              <a:lnSpc>
                <a:spcPts val="9065"/>
              </a:lnSpc>
            </a:pPr>
            <a:r>
              <a:rPr lang="en-US" sz="9065" spc="-462" b="true">
                <a:solidFill>
                  <a:srgbClr val="E9E9E9"/>
                </a:solidFill>
                <a:latin typeface="Open Sauce Bold"/>
                <a:ea typeface="Open Sauce Bold"/>
                <a:cs typeface="Open Sauce Bold"/>
                <a:sym typeface="Open Sauce Bold"/>
              </a:rPr>
              <a:t>User Module</a:t>
            </a:r>
          </a:p>
        </p:txBody>
      </p:sp>
      <p:sp>
        <p:nvSpPr>
          <p:cNvPr name="TextBox 5" id="5"/>
          <p:cNvSpPr txBox="true"/>
          <p:nvPr/>
        </p:nvSpPr>
        <p:spPr>
          <a:xfrm rot="0">
            <a:off x="9341473" y="3312635"/>
            <a:ext cx="8361521" cy="5017485"/>
          </a:xfrm>
          <a:prstGeom prst="rect">
            <a:avLst/>
          </a:prstGeom>
        </p:spPr>
        <p:txBody>
          <a:bodyPr anchor="t" rtlCol="false" tIns="0" lIns="0" bIns="0" rIns="0">
            <a:spAutoFit/>
          </a:bodyPr>
          <a:lstStyle/>
          <a:p>
            <a:pPr algn="just">
              <a:lnSpc>
                <a:spcPts val="4565"/>
              </a:lnSpc>
            </a:pPr>
            <a:r>
              <a:rPr lang="en-US" sz="3261">
                <a:solidFill>
                  <a:srgbClr val="FFFFFF"/>
                </a:solidFill>
                <a:latin typeface="Arial"/>
                <a:ea typeface="Arial"/>
                <a:cs typeface="Arial"/>
                <a:sym typeface="Arial"/>
              </a:rPr>
              <a:t>Browsing Recent Submissions </a:t>
            </a:r>
          </a:p>
          <a:p>
            <a:pPr algn="just">
              <a:lnSpc>
                <a:spcPts val="4565"/>
              </a:lnSpc>
            </a:pPr>
          </a:p>
          <a:p>
            <a:pPr algn="just">
              <a:lnSpc>
                <a:spcPts val="4565"/>
              </a:lnSpc>
            </a:pPr>
            <a:r>
              <a:rPr lang="en-US" sz="3261">
                <a:solidFill>
                  <a:srgbClr val="FFFFFF"/>
                </a:solidFill>
                <a:latin typeface="Arial"/>
                <a:ea typeface="Arial"/>
                <a:cs typeface="Arial"/>
                <a:sym typeface="Arial"/>
              </a:rPr>
              <a:t>•DSpace often highlights recent submissions directly on the homepage or in a specific Recent Submissions section. </a:t>
            </a:r>
          </a:p>
          <a:p>
            <a:pPr algn="just">
              <a:lnSpc>
                <a:spcPts val="4565"/>
              </a:lnSpc>
            </a:pPr>
            <a:r>
              <a:rPr lang="en-US" sz="3261">
                <a:solidFill>
                  <a:srgbClr val="FFFFFF"/>
                </a:solidFill>
                <a:latin typeface="Arial"/>
                <a:ea typeface="Arial"/>
                <a:cs typeface="Arial"/>
                <a:sym typeface="Arial"/>
              </a:rPr>
              <a:t>•You can click on these items to view more details or browse through them for new content. </a:t>
            </a:r>
          </a:p>
          <a:p>
            <a:pPr algn="just" marL="0" indent="0" lvl="0">
              <a:lnSpc>
                <a:spcPts val="3025"/>
              </a:lnSpc>
            </a:pPr>
          </a:p>
        </p:txBody>
      </p:sp>
    </p:spTree>
  </p:cSld>
  <p:clrMapOvr>
    <a:masterClrMapping/>
  </p:clrMapOvr>
  <p:transition spd="slow">
    <p:push dir="l"/>
  </p:transition>
</p:sld>
</file>

<file path=ppt/slides/slide36.xml><?xml version="1.0" encoding="utf-8"?>
<p:sld xmlns:p="http://schemas.openxmlformats.org/presentationml/2006/main" xmlns:a="http://schemas.openxmlformats.org/drawingml/2006/main">
  <p:cSld>
    <p:bg>
      <p:bgPr>
        <a:solidFill>
          <a:srgbClr val="4F54D3"/>
        </a:solidFill>
      </p:bgPr>
    </p:bg>
    <p:spTree>
      <p:nvGrpSpPr>
        <p:cNvPr id="1" name=""/>
        <p:cNvGrpSpPr/>
        <p:nvPr/>
      </p:nvGrpSpPr>
      <p:grpSpPr>
        <a:xfrm>
          <a:off x="0" y="0"/>
          <a:ext cx="0" cy="0"/>
          <a:chOff x="0" y="0"/>
          <a:chExt cx="0" cy="0"/>
        </a:xfrm>
      </p:grpSpPr>
      <p:sp>
        <p:nvSpPr>
          <p:cNvPr name="TextBox 2" id="2"/>
          <p:cNvSpPr txBox="true"/>
          <p:nvPr/>
        </p:nvSpPr>
        <p:spPr>
          <a:xfrm rot="0">
            <a:off x="5920954" y="171450"/>
            <a:ext cx="8829155" cy="1207718"/>
          </a:xfrm>
          <a:prstGeom prst="rect">
            <a:avLst/>
          </a:prstGeom>
        </p:spPr>
        <p:txBody>
          <a:bodyPr anchor="t" rtlCol="false" tIns="0" lIns="0" bIns="0" rIns="0">
            <a:spAutoFit/>
          </a:bodyPr>
          <a:lstStyle/>
          <a:p>
            <a:pPr algn="l">
              <a:lnSpc>
                <a:spcPts val="9065"/>
              </a:lnSpc>
            </a:pPr>
            <a:r>
              <a:rPr lang="en-US" sz="9065" spc="-462" b="true">
                <a:solidFill>
                  <a:srgbClr val="E9E9E9"/>
                </a:solidFill>
                <a:latin typeface="Open Sauce Bold"/>
                <a:ea typeface="Open Sauce Bold"/>
                <a:cs typeface="Open Sauce Bold"/>
                <a:sym typeface="Open Sauce Bold"/>
              </a:rPr>
              <a:t>User Module</a:t>
            </a:r>
          </a:p>
        </p:txBody>
      </p:sp>
      <p:sp>
        <p:nvSpPr>
          <p:cNvPr name="TextBox 3" id="3"/>
          <p:cNvSpPr txBox="true"/>
          <p:nvPr/>
        </p:nvSpPr>
        <p:spPr>
          <a:xfrm rot="0">
            <a:off x="2555554" y="2568083"/>
            <a:ext cx="14207852" cy="5017485"/>
          </a:xfrm>
          <a:prstGeom prst="rect">
            <a:avLst/>
          </a:prstGeom>
        </p:spPr>
        <p:txBody>
          <a:bodyPr anchor="t" rtlCol="false" tIns="0" lIns="0" bIns="0" rIns="0">
            <a:spAutoFit/>
          </a:bodyPr>
          <a:lstStyle/>
          <a:p>
            <a:pPr algn="just">
              <a:lnSpc>
                <a:spcPts val="4565"/>
              </a:lnSpc>
            </a:pPr>
            <a:r>
              <a:rPr lang="en-US" sz="3261">
                <a:solidFill>
                  <a:srgbClr val="FFFFFF"/>
                </a:solidFill>
                <a:latin typeface="Arial"/>
                <a:ea typeface="Arial"/>
                <a:cs typeface="Arial"/>
                <a:sym typeface="Arial"/>
              </a:rPr>
              <a:t>Searching Material </a:t>
            </a:r>
          </a:p>
          <a:p>
            <a:pPr algn="just">
              <a:lnSpc>
                <a:spcPts val="4565"/>
              </a:lnSpc>
            </a:pPr>
            <a:r>
              <a:rPr lang="en-US" sz="3261">
                <a:solidFill>
                  <a:srgbClr val="FFFFFF"/>
                </a:solidFill>
                <a:latin typeface="Arial"/>
                <a:ea typeface="Arial"/>
                <a:cs typeface="Arial"/>
                <a:sym typeface="Arial"/>
              </a:rPr>
              <a:t> </a:t>
            </a:r>
          </a:p>
          <a:p>
            <a:pPr algn="just">
              <a:lnSpc>
                <a:spcPts val="4565"/>
              </a:lnSpc>
            </a:pPr>
            <a:r>
              <a:rPr lang="en-US" sz="3261">
                <a:solidFill>
                  <a:srgbClr val="FFFFFF"/>
                </a:solidFill>
                <a:latin typeface="Arial"/>
                <a:ea typeface="Arial"/>
                <a:cs typeface="Arial"/>
                <a:sym typeface="Arial"/>
              </a:rPr>
              <a:t>You can browse or search the DSpace content by one of the following: </a:t>
            </a:r>
          </a:p>
          <a:p>
            <a:pPr algn="just">
              <a:lnSpc>
                <a:spcPts val="4565"/>
              </a:lnSpc>
            </a:pPr>
          </a:p>
          <a:p>
            <a:pPr algn="just">
              <a:lnSpc>
                <a:spcPts val="4565"/>
              </a:lnSpc>
            </a:pPr>
            <a:r>
              <a:rPr lang="en-US" sz="3261">
                <a:solidFill>
                  <a:srgbClr val="FFFFFF"/>
                </a:solidFill>
                <a:latin typeface="Arial"/>
                <a:ea typeface="Arial"/>
                <a:cs typeface="Arial"/>
                <a:sym typeface="Arial"/>
              </a:rPr>
              <a:t>-Issue Date </a:t>
            </a:r>
          </a:p>
          <a:p>
            <a:pPr algn="just">
              <a:lnSpc>
                <a:spcPts val="4565"/>
              </a:lnSpc>
            </a:pPr>
            <a:r>
              <a:rPr lang="en-US" sz="3261">
                <a:solidFill>
                  <a:srgbClr val="FFFFFF"/>
                </a:solidFill>
                <a:latin typeface="Arial"/>
                <a:ea typeface="Arial"/>
                <a:cs typeface="Arial"/>
                <a:sym typeface="Arial"/>
              </a:rPr>
              <a:t>-Author </a:t>
            </a:r>
          </a:p>
          <a:p>
            <a:pPr algn="just">
              <a:lnSpc>
                <a:spcPts val="4565"/>
              </a:lnSpc>
            </a:pPr>
            <a:r>
              <a:rPr lang="en-US" sz="3261">
                <a:solidFill>
                  <a:srgbClr val="FFFFFF"/>
                </a:solidFill>
                <a:latin typeface="Arial"/>
                <a:ea typeface="Arial"/>
                <a:cs typeface="Arial"/>
                <a:sym typeface="Arial"/>
              </a:rPr>
              <a:t>-Title </a:t>
            </a:r>
          </a:p>
          <a:p>
            <a:pPr algn="just">
              <a:lnSpc>
                <a:spcPts val="4565"/>
              </a:lnSpc>
            </a:pPr>
            <a:r>
              <a:rPr lang="en-US" sz="3261">
                <a:solidFill>
                  <a:srgbClr val="FFFFFF"/>
                </a:solidFill>
                <a:latin typeface="Arial"/>
                <a:ea typeface="Arial"/>
                <a:cs typeface="Arial"/>
                <a:sym typeface="Arial"/>
              </a:rPr>
              <a:t>-Subject </a:t>
            </a:r>
          </a:p>
          <a:p>
            <a:pPr algn="just" marL="0" indent="0" lvl="0">
              <a:lnSpc>
                <a:spcPts val="3025"/>
              </a:lnSpc>
            </a:pPr>
          </a:p>
        </p:txBody>
      </p:sp>
    </p:spTree>
  </p:cSld>
  <p:clrMapOvr>
    <a:masterClrMapping/>
  </p:clrMapOvr>
  <p:transition spd="slow">
    <p:push dir="l"/>
  </p:transition>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4F54D3"/>
        </a:solidFill>
      </p:bgPr>
    </p:bg>
    <p:spTree>
      <p:nvGrpSpPr>
        <p:cNvPr id="1" name=""/>
        <p:cNvGrpSpPr/>
        <p:nvPr/>
      </p:nvGrpSpPr>
      <p:grpSpPr>
        <a:xfrm>
          <a:off x="0" y="0"/>
          <a:ext cx="0" cy="0"/>
          <a:chOff x="0" y="0"/>
          <a:chExt cx="0" cy="0"/>
        </a:xfrm>
      </p:grpSpPr>
      <p:grpSp>
        <p:nvGrpSpPr>
          <p:cNvPr name="Group 2" id="2"/>
          <p:cNvGrpSpPr/>
          <p:nvPr/>
        </p:nvGrpSpPr>
        <p:grpSpPr>
          <a:xfrm rot="0">
            <a:off x="189995" y="596917"/>
            <a:ext cx="4619873" cy="2627185"/>
            <a:chOff x="0" y="0"/>
            <a:chExt cx="14701664" cy="8360400"/>
          </a:xfrm>
        </p:grpSpPr>
        <p:sp>
          <p:nvSpPr>
            <p:cNvPr name="Freeform 3" id="3"/>
            <p:cNvSpPr/>
            <p:nvPr/>
          </p:nvSpPr>
          <p:spPr>
            <a:xfrm flipH="false" flipV="false" rot="0">
              <a:off x="0" y="0"/>
              <a:ext cx="14701664" cy="8360400"/>
            </a:xfrm>
            <a:custGeom>
              <a:avLst/>
              <a:gdLst/>
              <a:ahLst/>
              <a:cxnLst/>
              <a:rect r="r" b="b" t="t" l="l"/>
              <a:pathLst>
                <a:path h="8360400" w="14701664">
                  <a:moveTo>
                    <a:pt x="0" y="1589010"/>
                  </a:moveTo>
                  <a:lnTo>
                    <a:pt x="2204331" y="174067"/>
                  </a:lnTo>
                  <a:lnTo>
                    <a:pt x="12497333" y="0"/>
                  </a:lnTo>
                  <a:lnTo>
                    <a:pt x="14701664" y="4012165"/>
                  </a:lnTo>
                  <a:lnTo>
                    <a:pt x="13565822" y="6900647"/>
                  </a:lnTo>
                  <a:lnTo>
                    <a:pt x="14542463" y="8360400"/>
                  </a:lnTo>
                  <a:lnTo>
                    <a:pt x="0" y="8360400"/>
                  </a:lnTo>
                  <a:close/>
                </a:path>
              </a:pathLst>
            </a:custGeom>
            <a:blipFill>
              <a:blip r:embed="rId2"/>
              <a:stretch>
                <a:fillRect l="-548" t="0" r="-548" b="0"/>
              </a:stretch>
            </a:blipFill>
          </p:spPr>
        </p:sp>
      </p:grpSp>
      <p:grpSp>
        <p:nvGrpSpPr>
          <p:cNvPr name="Group 4" id="4"/>
          <p:cNvGrpSpPr/>
          <p:nvPr/>
        </p:nvGrpSpPr>
        <p:grpSpPr>
          <a:xfrm rot="0">
            <a:off x="1028700" y="3270195"/>
            <a:ext cx="4389008" cy="2495899"/>
            <a:chOff x="0" y="0"/>
            <a:chExt cx="14701664" cy="8360400"/>
          </a:xfrm>
        </p:grpSpPr>
        <p:sp>
          <p:nvSpPr>
            <p:cNvPr name="Freeform 5" id="5"/>
            <p:cNvSpPr/>
            <p:nvPr/>
          </p:nvSpPr>
          <p:spPr>
            <a:xfrm flipH="false" flipV="false" rot="0">
              <a:off x="0" y="0"/>
              <a:ext cx="14701664" cy="8360400"/>
            </a:xfrm>
            <a:custGeom>
              <a:avLst/>
              <a:gdLst/>
              <a:ahLst/>
              <a:cxnLst/>
              <a:rect r="r" b="b" t="t" l="l"/>
              <a:pathLst>
                <a:path h="8360400" w="14701664">
                  <a:moveTo>
                    <a:pt x="0" y="1589010"/>
                  </a:moveTo>
                  <a:lnTo>
                    <a:pt x="2204331" y="174067"/>
                  </a:lnTo>
                  <a:lnTo>
                    <a:pt x="12497333" y="0"/>
                  </a:lnTo>
                  <a:lnTo>
                    <a:pt x="14701664" y="4012165"/>
                  </a:lnTo>
                  <a:lnTo>
                    <a:pt x="13565822" y="6900647"/>
                  </a:lnTo>
                  <a:lnTo>
                    <a:pt x="14542463" y="8360400"/>
                  </a:lnTo>
                  <a:lnTo>
                    <a:pt x="0" y="8360400"/>
                  </a:lnTo>
                  <a:close/>
                </a:path>
              </a:pathLst>
            </a:custGeom>
            <a:blipFill>
              <a:blip r:embed="rId2"/>
              <a:stretch>
                <a:fillRect l="-548" t="0" r="-548" b="0"/>
              </a:stretch>
            </a:blipFill>
          </p:spPr>
        </p:sp>
      </p:grpSp>
      <p:grpSp>
        <p:nvGrpSpPr>
          <p:cNvPr name="Group 6" id="6"/>
          <p:cNvGrpSpPr/>
          <p:nvPr/>
        </p:nvGrpSpPr>
        <p:grpSpPr>
          <a:xfrm rot="0">
            <a:off x="1743041" y="5766094"/>
            <a:ext cx="5046317" cy="2869690"/>
            <a:chOff x="0" y="0"/>
            <a:chExt cx="14701664" cy="8360400"/>
          </a:xfrm>
        </p:grpSpPr>
        <p:sp>
          <p:nvSpPr>
            <p:cNvPr name="Freeform 7" id="7"/>
            <p:cNvSpPr/>
            <p:nvPr/>
          </p:nvSpPr>
          <p:spPr>
            <a:xfrm flipH="false" flipV="false" rot="0">
              <a:off x="0" y="0"/>
              <a:ext cx="14701664" cy="8360400"/>
            </a:xfrm>
            <a:custGeom>
              <a:avLst/>
              <a:gdLst/>
              <a:ahLst/>
              <a:cxnLst/>
              <a:rect r="r" b="b" t="t" l="l"/>
              <a:pathLst>
                <a:path h="8360400" w="14701664">
                  <a:moveTo>
                    <a:pt x="0" y="1589010"/>
                  </a:moveTo>
                  <a:lnTo>
                    <a:pt x="2204331" y="174067"/>
                  </a:lnTo>
                  <a:lnTo>
                    <a:pt x="12497333" y="0"/>
                  </a:lnTo>
                  <a:lnTo>
                    <a:pt x="14701664" y="4012165"/>
                  </a:lnTo>
                  <a:lnTo>
                    <a:pt x="13565822" y="6900647"/>
                  </a:lnTo>
                  <a:lnTo>
                    <a:pt x="14542463" y="8360400"/>
                  </a:lnTo>
                  <a:lnTo>
                    <a:pt x="0" y="8360400"/>
                  </a:lnTo>
                  <a:close/>
                </a:path>
              </a:pathLst>
            </a:custGeom>
            <a:blipFill>
              <a:blip r:embed="rId3"/>
              <a:stretch>
                <a:fillRect l="-548" t="0" r="-548" b="0"/>
              </a:stretch>
            </a:blipFill>
          </p:spPr>
        </p:sp>
      </p:grpSp>
      <p:sp>
        <p:nvSpPr>
          <p:cNvPr name="TextBox 8" id="8"/>
          <p:cNvSpPr txBox="true"/>
          <p:nvPr/>
        </p:nvSpPr>
        <p:spPr>
          <a:xfrm rot="0">
            <a:off x="5645169" y="152400"/>
            <a:ext cx="7739179" cy="1056507"/>
          </a:xfrm>
          <a:prstGeom prst="rect">
            <a:avLst/>
          </a:prstGeom>
        </p:spPr>
        <p:txBody>
          <a:bodyPr anchor="t" rtlCol="false" tIns="0" lIns="0" bIns="0" rIns="0">
            <a:spAutoFit/>
          </a:bodyPr>
          <a:lstStyle/>
          <a:p>
            <a:pPr algn="l">
              <a:lnSpc>
                <a:spcPts val="7946"/>
              </a:lnSpc>
            </a:pPr>
            <a:r>
              <a:rPr lang="en-US" sz="7946" spc="-405" b="true">
                <a:solidFill>
                  <a:srgbClr val="E9E9E9"/>
                </a:solidFill>
                <a:latin typeface="Open Sauce Bold"/>
                <a:ea typeface="Open Sauce Bold"/>
                <a:cs typeface="Open Sauce Bold"/>
                <a:sym typeface="Open Sauce Bold"/>
              </a:rPr>
              <a:t>User Module</a:t>
            </a:r>
          </a:p>
        </p:txBody>
      </p:sp>
      <p:sp>
        <p:nvSpPr>
          <p:cNvPr name="TextBox 9" id="9"/>
          <p:cNvSpPr txBox="true"/>
          <p:nvPr/>
        </p:nvSpPr>
        <p:spPr>
          <a:xfrm rot="0">
            <a:off x="6052384" y="1468043"/>
            <a:ext cx="10151076" cy="1673861"/>
          </a:xfrm>
          <a:prstGeom prst="rect">
            <a:avLst/>
          </a:prstGeom>
        </p:spPr>
        <p:txBody>
          <a:bodyPr anchor="t" rtlCol="false" tIns="0" lIns="0" bIns="0" rIns="0">
            <a:spAutoFit/>
          </a:bodyPr>
          <a:lstStyle/>
          <a:p>
            <a:pPr algn="just">
              <a:lnSpc>
                <a:spcPts val="4339"/>
              </a:lnSpc>
            </a:pPr>
            <a:r>
              <a:rPr lang="en-US" sz="3099">
                <a:solidFill>
                  <a:srgbClr val="E9E9E9"/>
                </a:solidFill>
                <a:latin typeface="Arial"/>
                <a:ea typeface="Arial"/>
                <a:cs typeface="Arial"/>
                <a:sym typeface="Arial"/>
              </a:rPr>
              <a:t>Searching DSpace Content by Author </a:t>
            </a:r>
          </a:p>
          <a:p>
            <a:pPr algn="just" marL="0" indent="0" lvl="0">
              <a:lnSpc>
                <a:spcPts val="4339"/>
              </a:lnSpc>
            </a:pPr>
            <a:r>
              <a:rPr lang="en-US" sz="3099">
                <a:solidFill>
                  <a:srgbClr val="E9E9E9"/>
                </a:solidFill>
                <a:latin typeface="Arial"/>
                <a:ea typeface="Arial"/>
                <a:cs typeface="Arial"/>
                <a:sym typeface="Arial"/>
              </a:rPr>
              <a:t>Open ‘Browse’ menu and select Author’ from the drop-down list</a:t>
            </a:r>
          </a:p>
        </p:txBody>
      </p:sp>
      <p:sp>
        <p:nvSpPr>
          <p:cNvPr name="TextBox 10" id="10"/>
          <p:cNvSpPr txBox="true"/>
          <p:nvPr/>
        </p:nvSpPr>
        <p:spPr>
          <a:xfrm rot="0">
            <a:off x="6381631" y="3491684"/>
            <a:ext cx="8115300" cy="1673861"/>
          </a:xfrm>
          <a:prstGeom prst="rect">
            <a:avLst/>
          </a:prstGeom>
        </p:spPr>
        <p:txBody>
          <a:bodyPr anchor="t" rtlCol="false" tIns="0" lIns="0" bIns="0" rIns="0">
            <a:spAutoFit/>
          </a:bodyPr>
          <a:lstStyle/>
          <a:p>
            <a:pPr algn="just">
              <a:lnSpc>
                <a:spcPts val="4339"/>
              </a:lnSpc>
            </a:pPr>
            <a:r>
              <a:rPr lang="en-US" sz="3099">
                <a:solidFill>
                  <a:srgbClr val="E9E9E9"/>
                </a:solidFill>
                <a:latin typeface="Arial"/>
                <a:ea typeface="Arial"/>
                <a:cs typeface="Arial"/>
                <a:sym typeface="Arial"/>
              </a:rPr>
              <a:t>Browsing by Issue Date </a:t>
            </a:r>
          </a:p>
          <a:p>
            <a:pPr algn="just">
              <a:lnSpc>
                <a:spcPts val="4339"/>
              </a:lnSpc>
            </a:pPr>
            <a:r>
              <a:rPr lang="en-US" sz="3099">
                <a:solidFill>
                  <a:srgbClr val="E9E9E9"/>
                </a:solidFill>
                <a:latin typeface="Arial"/>
                <a:ea typeface="Arial"/>
                <a:cs typeface="Arial"/>
                <a:sym typeface="Arial"/>
              </a:rPr>
              <a:t>Select Browse Issue Date from main menu. </a:t>
            </a:r>
          </a:p>
          <a:p>
            <a:pPr algn="just" marL="0" indent="0" lvl="0">
              <a:lnSpc>
                <a:spcPts val="4339"/>
              </a:lnSpc>
            </a:pPr>
          </a:p>
        </p:txBody>
      </p:sp>
      <p:sp>
        <p:nvSpPr>
          <p:cNvPr name="TextBox 11" id="11"/>
          <p:cNvSpPr txBox="true"/>
          <p:nvPr/>
        </p:nvSpPr>
        <p:spPr>
          <a:xfrm rot="0">
            <a:off x="7525819" y="5987583"/>
            <a:ext cx="9733481" cy="2216786"/>
          </a:xfrm>
          <a:prstGeom prst="rect">
            <a:avLst/>
          </a:prstGeom>
        </p:spPr>
        <p:txBody>
          <a:bodyPr anchor="t" rtlCol="false" tIns="0" lIns="0" bIns="0" rIns="0">
            <a:spAutoFit/>
          </a:bodyPr>
          <a:lstStyle/>
          <a:p>
            <a:pPr algn="just">
              <a:lnSpc>
                <a:spcPts val="4339"/>
              </a:lnSpc>
            </a:pPr>
            <a:r>
              <a:rPr lang="en-US" sz="3099">
                <a:solidFill>
                  <a:srgbClr val="E9E9E9"/>
                </a:solidFill>
                <a:latin typeface="Arial"/>
                <a:ea typeface="Arial"/>
                <a:cs typeface="Arial"/>
                <a:sym typeface="Arial"/>
              </a:rPr>
              <a:t>Searching Based on Keyword </a:t>
            </a:r>
          </a:p>
          <a:p>
            <a:pPr algn="just">
              <a:lnSpc>
                <a:spcPts val="4339"/>
              </a:lnSpc>
            </a:pPr>
            <a:r>
              <a:rPr lang="en-US" sz="3099">
                <a:solidFill>
                  <a:srgbClr val="E9E9E9"/>
                </a:solidFill>
                <a:latin typeface="Arial"/>
                <a:ea typeface="Arial"/>
                <a:cs typeface="Arial"/>
                <a:sym typeface="Arial"/>
              </a:rPr>
              <a:t>For searching based on keyword, select Browse — Subject from main menu as shown below: </a:t>
            </a:r>
          </a:p>
          <a:p>
            <a:pPr algn="just" marL="0" indent="0" lvl="0">
              <a:lnSpc>
                <a:spcPts val="4339"/>
              </a:lnSpc>
            </a:pPr>
          </a:p>
        </p:txBody>
      </p:sp>
    </p:spTree>
  </p:cSld>
  <p:clrMapOvr>
    <a:masterClrMapping/>
  </p:clrMapOvr>
  <p:transition spd="slow">
    <p:push dir="l"/>
  </p:transition>
</p:sld>
</file>

<file path=ppt/slides/slide38.xml><?xml version="1.0" encoding="utf-8"?>
<p:sld xmlns:p="http://schemas.openxmlformats.org/presentationml/2006/main" xmlns:a="http://schemas.openxmlformats.org/drawingml/2006/main">
  <p:cSld>
    <p:bg>
      <p:bgPr>
        <a:solidFill>
          <a:srgbClr val="4F54D3"/>
        </a:solidFill>
      </p:bgPr>
    </p:bg>
    <p:spTree>
      <p:nvGrpSpPr>
        <p:cNvPr id="1" name=""/>
        <p:cNvGrpSpPr/>
        <p:nvPr/>
      </p:nvGrpSpPr>
      <p:grpSpPr>
        <a:xfrm>
          <a:off x="0" y="0"/>
          <a:ext cx="0" cy="0"/>
          <a:chOff x="0" y="0"/>
          <a:chExt cx="0" cy="0"/>
        </a:xfrm>
      </p:grpSpPr>
      <p:sp>
        <p:nvSpPr>
          <p:cNvPr name="TextBox 2" id="2"/>
          <p:cNvSpPr txBox="true"/>
          <p:nvPr/>
        </p:nvSpPr>
        <p:spPr>
          <a:xfrm rot="0">
            <a:off x="5274410" y="1181100"/>
            <a:ext cx="7739179" cy="1056507"/>
          </a:xfrm>
          <a:prstGeom prst="rect">
            <a:avLst/>
          </a:prstGeom>
        </p:spPr>
        <p:txBody>
          <a:bodyPr anchor="t" rtlCol="false" tIns="0" lIns="0" bIns="0" rIns="0">
            <a:spAutoFit/>
          </a:bodyPr>
          <a:lstStyle/>
          <a:p>
            <a:pPr algn="l">
              <a:lnSpc>
                <a:spcPts val="7946"/>
              </a:lnSpc>
            </a:pPr>
            <a:r>
              <a:rPr lang="en-US" sz="7946" spc="-405" b="true">
                <a:solidFill>
                  <a:srgbClr val="E9E9E9"/>
                </a:solidFill>
                <a:latin typeface="Open Sauce Bold"/>
                <a:ea typeface="Open Sauce Bold"/>
                <a:cs typeface="Open Sauce Bold"/>
                <a:sym typeface="Open Sauce Bold"/>
              </a:rPr>
              <a:t>User Module</a:t>
            </a:r>
          </a:p>
        </p:txBody>
      </p:sp>
      <p:sp>
        <p:nvSpPr>
          <p:cNvPr name="TextBox 3" id="3"/>
          <p:cNvSpPr txBox="true"/>
          <p:nvPr/>
        </p:nvSpPr>
        <p:spPr>
          <a:xfrm rot="0">
            <a:off x="4590456" y="3399877"/>
            <a:ext cx="10545567" cy="1743623"/>
          </a:xfrm>
          <a:prstGeom prst="rect">
            <a:avLst/>
          </a:prstGeom>
        </p:spPr>
        <p:txBody>
          <a:bodyPr anchor="t" rtlCol="false" tIns="0" lIns="0" bIns="0" rIns="0">
            <a:spAutoFit/>
          </a:bodyPr>
          <a:lstStyle/>
          <a:p>
            <a:pPr algn="just">
              <a:lnSpc>
                <a:spcPts val="4508"/>
              </a:lnSpc>
            </a:pPr>
            <a:r>
              <a:rPr lang="en-US" sz="3220">
                <a:solidFill>
                  <a:srgbClr val="E9E9E9"/>
                </a:solidFill>
                <a:latin typeface="Arial"/>
                <a:ea typeface="Arial"/>
                <a:cs typeface="Arial"/>
                <a:sym typeface="Arial"/>
              </a:rPr>
              <a:t>REQUEST MATERIAL</a:t>
            </a:r>
          </a:p>
          <a:p>
            <a:pPr algn="just">
              <a:lnSpc>
                <a:spcPts val="4508"/>
              </a:lnSpc>
            </a:pPr>
            <a:r>
              <a:rPr lang="en-US" sz="3220">
                <a:solidFill>
                  <a:srgbClr val="E9E9E9"/>
                </a:solidFill>
                <a:latin typeface="Arial"/>
                <a:ea typeface="Arial"/>
                <a:cs typeface="Arial"/>
                <a:sym typeface="Arial"/>
              </a:rPr>
              <a:t>UPDATE PROFILE</a:t>
            </a:r>
          </a:p>
          <a:p>
            <a:pPr algn="just" marL="0" indent="0" lvl="0">
              <a:lnSpc>
                <a:spcPts val="4508"/>
              </a:lnSpc>
            </a:pPr>
          </a:p>
        </p:txBody>
      </p:sp>
    </p:spTree>
  </p:cSld>
  <p:clrMapOvr>
    <a:masterClrMapping/>
  </p:clrMapOvr>
  <p:transition spd="slow">
    <p:push dir="l"/>
  </p:transition>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grpSp>
        <p:nvGrpSpPr>
          <p:cNvPr name="Group 2" id="2"/>
          <p:cNvGrpSpPr/>
          <p:nvPr/>
        </p:nvGrpSpPr>
        <p:grpSpPr>
          <a:xfrm rot="0">
            <a:off x="476250" y="476250"/>
            <a:ext cx="6115578" cy="7748471"/>
            <a:chOff x="0" y="0"/>
            <a:chExt cx="7085247" cy="8977047"/>
          </a:xfrm>
        </p:grpSpPr>
        <p:sp>
          <p:nvSpPr>
            <p:cNvPr name="Freeform 3" id="3"/>
            <p:cNvSpPr/>
            <p:nvPr/>
          </p:nvSpPr>
          <p:spPr>
            <a:xfrm flipH="false" flipV="false" rot="0">
              <a:off x="0" y="0"/>
              <a:ext cx="7085247" cy="8977047"/>
            </a:xfrm>
            <a:custGeom>
              <a:avLst/>
              <a:gdLst/>
              <a:ahLst/>
              <a:cxnLst/>
              <a:rect r="r" b="b" t="t" l="l"/>
              <a:pathLst>
                <a:path h="8977047" w="7085247">
                  <a:moveTo>
                    <a:pt x="0" y="0"/>
                  </a:moveTo>
                  <a:lnTo>
                    <a:pt x="3009676" y="0"/>
                  </a:lnTo>
                  <a:lnTo>
                    <a:pt x="4922367" y="2245200"/>
                  </a:lnTo>
                  <a:lnTo>
                    <a:pt x="7085247" y="2978594"/>
                  </a:lnTo>
                  <a:lnTo>
                    <a:pt x="7085247" y="8977047"/>
                  </a:lnTo>
                  <a:lnTo>
                    <a:pt x="4780247" y="7885396"/>
                  </a:lnTo>
                  <a:lnTo>
                    <a:pt x="4137749" y="8778224"/>
                  </a:lnTo>
                  <a:lnTo>
                    <a:pt x="0" y="8738835"/>
                  </a:lnTo>
                  <a:close/>
                </a:path>
              </a:pathLst>
            </a:custGeom>
            <a:blipFill>
              <a:blip r:embed="rId2"/>
              <a:stretch>
                <a:fillRect l="-332" t="-9231" r="0" b="-9625"/>
              </a:stretch>
            </a:blipFill>
          </p:spPr>
        </p:sp>
      </p:grpSp>
      <p:grpSp>
        <p:nvGrpSpPr>
          <p:cNvPr name="Group 4" id="4"/>
          <p:cNvGrpSpPr/>
          <p:nvPr/>
        </p:nvGrpSpPr>
        <p:grpSpPr>
          <a:xfrm rot="4388562">
            <a:off x="15238727" y="964512"/>
            <a:ext cx="1798448" cy="1798448"/>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path path="circle">
                <a:fillToRect l="0" r="100000" t="0" b="100000"/>
              </a:path>
              <a:tileRect r="0" l="-100000" b="0" t="-100000"/>
            </a:gradFill>
          </p:spPr>
        </p:sp>
        <p:sp>
          <p:nvSpPr>
            <p:cNvPr name="TextBox 6" id="6"/>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6248152">
            <a:off x="17244302" y="4513764"/>
            <a:ext cx="2087396" cy="2087396"/>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path path="circle">
                <a:fillToRect l="0" r="100000" t="0" b="100000"/>
              </a:path>
              <a:tileRect r="0" l="-100000" b="0" t="-100000"/>
            </a:gradFill>
          </p:spPr>
        </p:sp>
        <p:sp>
          <p:nvSpPr>
            <p:cNvPr name="TextBox 9" id="9"/>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7786871">
            <a:off x="4682562" y="116963"/>
            <a:ext cx="2381814" cy="2381814"/>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path path="circle">
                <a:fillToRect l="0" r="100000" t="0" b="100000"/>
              </a:path>
              <a:tileRect r="0" l="-100000" b="0" t="-100000"/>
            </a:gradFill>
          </p:spPr>
        </p:sp>
        <p:sp>
          <p:nvSpPr>
            <p:cNvPr name="TextBox 12" id="12"/>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13" id="13"/>
          <p:cNvGrpSpPr>
            <a:grpSpLocks noChangeAspect="true"/>
          </p:cNvGrpSpPr>
          <p:nvPr/>
        </p:nvGrpSpPr>
        <p:grpSpPr>
          <a:xfrm rot="0">
            <a:off x="480969" y="7403230"/>
            <a:ext cx="2376969" cy="2376959"/>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40740" t="0" r="-36452" b="0"/>
              </a:stretch>
            </a:blipFill>
          </p:spPr>
        </p:sp>
      </p:grpSp>
      <p:sp>
        <p:nvSpPr>
          <p:cNvPr name="TextBox 15" id="15"/>
          <p:cNvSpPr txBox="true"/>
          <p:nvPr/>
        </p:nvSpPr>
        <p:spPr>
          <a:xfrm rot="0">
            <a:off x="7924606" y="1829112"/>
            <a:ext cx="9031676" cy="5810328"/>
          </a:xfrm>
          <a:prstGeom prst="rect">
            <a:avLst/>
          </a:prstGeom>
        </p:spPr>
        <p:txBody>
          <a:bodyPr anchor="t" rtlCol="false" tIns="0" lIns="0" bIns="0" rIns="0">
            <a:spAutoFit/>
          </a:bodyPr>
          <a:lstStyle/>
          <a:p>
            <a:pPr algn="l">
              <a:lnSpc>
                <a:spcPts val="15003"/>
              </a:lnSpc>
            </a:pPr>
            <a:r>
              <a:rPr lang="en-US" sz="15003" spc="-765" b="true">
                <a:solidFill>
                  <a:srgbClr val="4F54D3"/>
                </a:solidFill>
                <a:latin typeface="Open Sauce Bold"/>
                <a:ea typeface="Open Sauce Bold"/>
                <a:cs typeface="Open Sauce Bold"/>
                <a:sym typeface="Open Sauce Bold"/>
              </a:rPr>
              <a:t>Thank You For Listening!</a:t>
            </a:r>
          </a:p>
        </p:txBody>
      </p:sp>
      <p:sp>
        <p:nvSpPr>
          <p:cNvPr name="TextBox 16" id="16"/>
          <p:cNvSpPr txBox="true"/>
          <p:nvPr/>
        </p:nvSpPr>
        <p:spPr>
          <a:xfrm rot="0">
            <a:off x="7924606" y="7831141"/>
            <a:ext cx="9334694" cy="649605"/>
          </a:xfrm>
          <a:prstGeom prst="rect">
            <a:avLst/>
          </a:prstGeom>
        </p:spPr>
        <p:txBody>
          <a:bodyPr anchor="t" rtlCol="false" tIns="0" lIns="0" bIns="0" rIns="0">
            <a:spAutoFit/>
          </a:bodyPr>
          <a:lstStyle/>
          <a:p>
            <a:pPr algn="l" marL="0" indent="0" lvl="0">
              <a:lnSpc>
                <a:spcPts val="4200"/>
              </a:lnSpc>
            </a:pPr>
            <a:r>
              <a:rPr lang="en-US" sz="4200">
                <a:solidFill>
                  <a:srgbClr val="4F54D3"/>
                </a:solidFill>
                <a:latin typeface="Arial"/>
                <a:ea typeface="Arial"/>
                <a:cs typeface="Arial"/>
                <a:sym typeface="Arial"/>
              </a:rPr>
              <a:t>REACH OUT FOR ANY QUESTIONS.</a:t>
            </a:r>
          </a:p>
        </p:txBody>
      </p:sp>
    </p:spTree>
  </p:cSld>
  <p:clrMapOvr>
    <a:masterClrMapping/>
  </p:clrMapOvr>
  <p:transition spd="slow">
    <p:push dir="l"/>
  </p:transition>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4F54D3"/>
        </a:solidFill>
      </p:bgPr>
    </p:bg>
    <p:spTree>
      <p:nvGrpSpPr>
        <p:cNvPr id="1" name=""/>
        <p:cNvGrpSpPr/>
        <p:nvPr/>
      </p:nvGrpSpPr>
      <p:grpSpPr>
        <a:xfrm>
          <a:off x="0" y="0"/>
          <a:ext cx="0" cy="0"/>
          <a:chOff x="0" y="0"/>
          <a:chExt cx="0" cy="0"/>
        </a:xfrm>
      </p:grpSpPr>
      <p:grpSp>
        <p:nvGrpSpPr>
          <p:cNvPr name="Group 2" id="2"/>
          <p:cNvGrpSpPr/>
          <p:nvPr/>
        </p:nvGrpSpPr>
        <p:grpSpPr>
          <a:xfrm rot="0">
            <a:off x="10823467" y="212510"/>
            <a:ext cx="6435833" cy="5387279"/>
            <a:chOff x="0" y="0"/>
            <a:chExt cx="7557546" cy="6326239"/>
          </a:xfrm>
        </p:grpSpPr>
        <p:sp>
          <p:nvSpPr>
            <p:cNvPr name="Freeform 3" id="3"/>
            <p:cNvSpPr/>
            <p:nvPr/>
          </p:nvSpPr>
          <p:spPr>
            <a:xfrm flipH="false" flipV="false" rot="0">
              <a:off x="0" y="0"/>
              <a:ext cx="7557546" cy="6326239"/>
            </a:xfrm>
            <a:custGeom>
              <a:avLst/>
              <a:gdLst/>
              <a:ahLst/>
              <a:cxnLst/>
              <a:rect r="r" b="b" t="t" l="l"/>
              <a:pathLst>
                <a:path h="6326239" w="7557546">
                  <a:moveTo>
                    <a:pt x="0" y="1202390"/>
                  </a:moveTo>
                  <a:lnTo>
                    <a:pt x="1133160" y="131715"/>
                  </a:lnTo>
                  <a:lnTo>
                    <a:pt x="6424387" y="0"/>
                  </a:lnTo>
                  <a:lnTo>
                    <a:pt x="7557546" y="3035969"/>
                  </a:lnTo>
                  <a:lnTo>
                    <a:pt x="6973654" y="5221657"/>
                  </a:lnTo>
                  <a:lnTo>
                    <a:pt x="7475707" y="6326239"/>
                  </a:lnTo>
                  <a:lnTo>
                    <a:pt x="0" y="6326239"/>
                  </a:lnTo>
                  <a:close/>
                </a:path>
              </a:pathLst>
            </a:custGeom>
            <a:blipFill>
              <a:blip r:embed="rId2"/>
              <a:stretch>
                <a:fillRect l="-5953" t="0" r="-35624" b="0"/>
              </a:stretch>
            </a:blipFill>
          </p:spPr>
        </p:sp>
      </p:grpSp>
      <p:grpSp>
        <p:nvGrpSpPr>
          <p:cNvPr name="Group 4" id="4"/>
          <p:cNvGrpSpPr/>
          <p:nvPr/>
        </p:nvGrpSpPr>
        <p:grpSpPr>
          <a:xfrm rot="4388562">
            <a:off x="6555751" y="8359076"/>
            <a:ext cx="1798448" cy="1798448"/>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6" id="6"/>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6248152">
            <a:off x="16099091" y="8274954"/>
            <a:ext cx="2681188" cy="2681188"/>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9" id="9"/>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7454975" y="-912882"/>
            <a:ext cx="2778263" cy="2778263"/>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12" id="12"/>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sp>
        <p:nvSpPr>
          <p:cNvPr name="TextBox 13" id="13"/>
          <p:cNvSpPr txBox="true"/>
          <p:nvPr/>
        </p:nvSpPr>
        <p:spPr>
          <a:xfrm rot="0">
            <a:off x="681167" y="882347"/>
            <a:ext cx="7628243" cy="2561621"/>
          </a:xfrm>
          <a:prstGeom prst="rect">
            <a:avLst/>
          </a:prstGeom>
        </p:spPr>
        <p:txBody>
          <a:bodyPr anchor="t" rtlCol="false" tIns="0" lIns="0" bIns="0" rIns="0">
            <a:spAutoFit/>
          </a:bodyPr>
          <a:lstStyle/>
          <a:p>
            <a:pPr algn="l">
              <a:lnSpc>
                <a:spcPts val="9886"/>
              </a:lnSpc>
            </a:pPr>
            <a:r>
              <a:rPr lang="en-US" sz="9886" spc="-504" b="true">
                <a:solidFill>
                  <a:srgbClr val="E9E9E9"/>
                </a:solidFill>
                <a:latin typeface="Open Sauce Bold"/>
                <a:ea typeface="Open Sauce Bold"/>
                <a:cs typeface="Open Sauce Bold"/>
                <a:sym typeface="Open Sauce Bold"/>
              </a:rPr>
              <a:t>Introduction of Dspace</a:t>
            </a:r>
          </a:p>
        </p:txBody>
      </p:sp>
      <p:sp>
        <p:nvSpPr>
          <p:cNvPr name="TextBox 14" id="14"/>
          <p:cNvSpPr txBox="true"/>
          <p:nvPr/>
        </p:nvSpPr>
        <p:spPr>
          <a:xfrm rot="0">
            <a:off x="681167" y="4123569"/>
            <a:ext cx="8278966" cy="2009775"/>
          </a:xfrm>
          <a:prstGeom prst="rect">
            <a:avLst/>
          </a:prstGeom>
        </p:spPr>
        <p:txBody>
          <a:bodyPr anchor="t" rtlCol="false" tIns="0" lIns="0" bIns="0" rIns="0">
            <a:spAutoFit/>
          </a:bodyPr>
          <a:lstStyle/>
          <a:p>
            <a:pPr algn="just" marL="0" indent="0" lvl="0">
              <a:lnSpc>
                <a:spcPts val="3110"/>
              </a:lnSpc>
            </a:pPr>
            <a:r>
              <a:rPr lang="en-US" sz="2591" spc="-90">
                <a:solidFill>
                  <a:srgbClr val="E9E9E9"/>
                </a:solidFill>
                <a:latin typeface="Arial"/>
                <a:ea typeface="Arial"/>
                <a:cs typeface="Arial"/>
                <a:sym typeface="Arial"/>
              </a:rPr>
              <a:t>DSpace is a platform that allows you to capture items in any format – in</a:t>
            </a:r>
            <a:r>
              <a:rPr lang="en-US" sz="2591" spc="-90">
                <a:solidFill>
                  <a:srgbClr val="FF66C4"/>
                </a:solidFill>
                <a:latin typeface="Arial"/>
                <a:ea typeface="Arial"/>
                <a:cs typeface="Arial"/>
                <a:sym typeface="Arial"/>
              </a:rPr>
              <a:t> </a:t>
            </a:r>
            <a:r>
              <a:rPr lang="en-US" b="true" sz="2591" spc="-90">
                <a:solidFill>
                  <a:srgbClr val="FF66C4"/>
                </a:solidFill>
                <a:latin typeface="Arial Bold"/>
                <a:ea typeface="Arial Bold"/>
                <a:cs typeface="Arial Bold"/>
                <a:sym typeface="Arial Bold"/>
              </a:rPr>
              <a:t>text, video, audio, and data</a:t>
            </a:r>
            <a:r>
              <a:rPr lang="en-US" b="true" sz="2591" spc="-90">
                <a:solidFill>
                  <a:srgbClr val="E9E9E9"/>
                </a:solidFill>
                <a:latin typeface="Arial Bold"/>
                <a:ea typeface="Arial Bold"/>
                <a:cs typeface="Arial Bold"/>
                <a:sym typeface="Arial Bold"/>
              </a:rPr>
              <a:t>.</a:t>
            </a:r>
            <a:r>
              <a:rPr lang="en-US" sz="2591" spc="-90">
                <a:solidFill>
                  <a:srgbClr val="E9E9E9"/>
                </a:solidFill>
                <a:latin typeface="Arial"/>
                <a:ea typeface="Arial"/>
                <a:cs typeface="Arial"/>
                <a:sym typeface="Arial"/>
              </a:rPr>
              <a:t> It </a:t>
            </a:r>
            <a:r>
              <a:rPr lang="en-US" sz="2591" spc="-90">
                <a:solidFill>
                  <a:srgbClr val="FF66C4"/>
                </a:solidFill>
                <a:latin typeface="Arial"/>
                <a:ea typeface="Arial"/>
                <a:cs typeface="Arial"/>
                <a:sym typeface="Arial"/>
              </a:rPr>
              <a:t>distributes it over the web</a:t>
            </a:r>
            <a:r>
              <a:rPr lang="en-US" sz="2591" spc="-90">
                <a:solidFill>
                  <a:srgbClr val="E9E9E9"/>
                </a:solidFill>
                <a:latin typeface="Arial"/>
                <a:ea typeface="Arial"/>
                <a:cs typeface="Arial"/>
                <a:sym typeface="Arial"/>
              </a:rPr>
              <a:t>. It indexes your work, so users can search and retrieve your items. It preserves your digital work over the long term.</a:t>
            </a:r>
          </a:p>
        </p:txBody>
      </p:sp>
      <p:sp>
        <p:nvSpPr>
          <p:cNvPr name="TextBox 15" id="15"/>
          <p:cNvSpPr txBox="true"/>
          <p:nvPr/>
        </p:nvSpPr>
        <p:spPr>
          <a:xfrm rot="0">
            <a:off x="681167" y="6260220"/>
            <a:ext cx="12772702" cy="2573282"/>
          </a:xfrm>
          <a:prstGeom prst="rect">
            <a:avLst/>
          </a:prstGeom>
        </p:spPr>
        <p:txBody>
          <a:bodyPr anchor="t" rtlCol="false" tIns="0" lIns="0" bIns="0" rIns="0">
            <a:spAutoFit/>
          </a:bodyPr>
          <a:lstStyle/>
          <a:p>
            <a:pPr algn="just">
              <a:lnSpc>
                <a:spcPts val="3386"/>
              </a:lnSpc>
            </a:pPr>
            <a:r>
              <a:rPr lang="en-US" sz="2822" spc="-98">
                <a:solidFill>
                  <a:srgbClr val="E9E9E9"/>
                </a:solidFill>
                <a:latin typeface="Arial"/>
                <a:ea typeface="Arial"/>
                <a:cs typeface="Arial"/>
                <a:sym typeface="Arial"/>
              </a:rPr>
              <a:t>DSpace is typically used as an institutional repository. It has three main roles:</a:t>
            </a:r>
          </a:p>
          <a:p>
            <a:pPr algn="just">
              <a:lnSpc>
                <a:spcPts val="3386"/>
              </a:lnSpc>
            </a:pPr>
          </a:p>
          <a:p>
            <a:pPr algn="just">
              <a:lnSpc>
                <a:spcPts val="3386"/>
              </a:lnSpc>
            </a:pPr>
            <a:r>
              <a:rPr lang="en-US" sz="2822" spc="-98">
                <a:solidFill>
                  <a:srgbClr val="E9E9E9"/>
                </a:solidFill>
                <a:latin typeface="Arial"/>
                <a:ea typeface="Arial"/>
                <a:cs typeface="Arial"/>
                <a:sym typeface="Arial"/>
              </a:rPr>
              <a:t>•Facilitate the capture and ingest of materials, including metadata about the materials</a:t>
            </a:r>
          </a:p>
          <a:p>
            <a:pPr algn="just">
              <a:lnSpc>
                <a:spcPts val="3386"/>
              </a:lnSpc>
            </a:pPr>
            <a:r>
              <a:rPr lang="en-US" sz="2822" spc="-98">
                <a:solidFill>
                  <a:srgbClr val="E9E9E9"/>
                </a:solidFill>
                <a:latin typeface="Arial"/>
                <a:ea typeface="Arial"/>
                <a:cs typeface="Arial"/>
                <a:sym typeface="Arial"/>
              </a:rPr>
              <a:t>•Facilitate easy access to the materials, both by browsing and searching</a:t>
            </a:r>
          </a:p>
          <a:p>
            <a:pPr algn="just">
              <a:lnSpc>
                <a:spcPts val="3386"/>
              </a:lnSpc>
            </a:pPr>
            <a:r>
              <a:rPr lang="en-US" sz="2822" spc="-98">
                <a:solidFill>
                  <a:srgbClr val="E9E9E9"/>
                </a:solidFill>
                <a:latin typeface="Arial"/>
                <a:ea typeface="Arial"/>
                <a:cs typeface="Arial"/>
                <a:sym typeface="Arial"/>
              </a:rPr>
              <a:t>•Facilitate the long term preservation of the materials</a:t>
            </a:r>
          </a:p>
          <a:p>
            <a:pPr algn="just" marL="0" indent="0" lvl="0">
              <a:lnSpc>
                <a:spcPts val="3386"/>
              </a:lnSpc>
            </a:pPr>
          </a:p>
        </p:txBody>
      </p:sp>
    </p:spTree>
  </p:cSld>
  <p:clrMapOvr>
    <a:masterClrMapping/>
  </p:clrMapOvr>
  <p:transition spd="slow">
    <p:push dir="u"/>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4F54D3"/>
        </a:solidFill>
      </p:bgPr>
    </p:bg>
    <p:spTree>
      <p:nvGrpSpPr>
        <p:cNvPr id="1" name=""/>
        <p:cNvGrpSpPr/>
        <p:nvPr/>
      </p:nvGrpSpPr>
      <p:grpSpPr>
        <a:xfrm>
          <a:off x="0" y="0"/>
          <a:ext cx="0" cy="0"/>
          <a:chOff x="0" y="0"/>
          <a:chExt cx="0" cy="0"/>
        </a:xfrm>
      </p:grpSpPr>
      <p:grpSp>
        <p:nvGrpSpPr>
          <p:cNvPr name="Group 2" id="2"/>
          <p:cNvGrpSpPr/>
          <p:nvPr/>
        </p:nvGrpSpPr>
        <p:grpSpPr>
          <a:xfrm rot="0">
            <a:off x="8782940" y="1076325"/>
            <a:ext cx="864543" cy="864543"/>
            <a:chOff x="0" y="0"/>
            <a:chExt cx="625637" cy="625637"/>
          </a:xfrm>
        </p:grpSpPr>
        <p:sp>
          <p:nvSpPr>
            <p:cNvPr name="Freeform 3" id="3"/>
            <p:cNvSpPr/>
            <p:nvPr/>
          </p:nvSpPr>
          <p:spPr>
            <a:xfrm flipH="false" flipV="false" rot="0">
              <a:off x="0" y="0"/>
              <a:ext cx="625637" cy="625637"/>
            </a:xfrm>
            <a:custGeom>
              <a:avLst/>
              <a:gdLst/>
              <a:ahLst/>
              <a:cxnLst/>
              <a:rect r="r" b="b" t="t" l="l"/>
              <a:pathLst>
                <a:path h="625637" w="625637">
                  <a:moveTo>
                    <a:pt x="312818" y="0"/>
                  </a:moveTo>
                  <a:lnTo>
                    <a:pt x="312818" y="0"/>
                  </a:lnTo>
                  <a:cubicBezTo>
                    <a:pt x="485583" y="0"/>
                    <a:pt x="625637" y="140054"/>
                    <a:pt x="625637" y="312818"/>
                  </a:cubicBezTo>
                  <a:lnTo>
                    <a:pt x="625637" y="312818"/>
                  </a:lnTo>
                  <a:cubicBezTo>
                    <a:pt x="625637" y="395783"/>
                    <a:pt x="592679" y="475349"/>
                    <a:pt x="534014" y="534014"/>
                  </a:cubicBezTo>
                  <a:cubicBezTo>
                    <a:pt x="475349" y="592679"/>
                    <a:pt x="395783" y="625637"/>
                    <a:pt x="312818" y="625637"/>
                  </a:cubicBezTo>
                  <a:lnTo>
                    <a:pt x="312818" y="625637"/>
                  </a:lnTo>
                  <a:cubicBezTo>
                    <a:pt x="229854" y="625637"/>
                    <a:pt x="150287" y="592679"/>
                    <a:pt x="91622" y="534014"/>
                  </a:cubicBezTo>
                  <a:cubicBezTo>
                    <a:pt x="32958" y="475349"/>
                    <a:pt x="0" y="395783"/>
                    <a:pt x="0" y="312818"/>
                  </a:cubicBezTo>
                  <a:lnTo>
                    <a:pt x="0" y="312818"/>
                  </a:lnTo>
                  <a:cubicBezTo>
                    <a:pt x="0" y="229854"/>
                    <a:pt x="32958" y="150287"/>
                    <a:pt x="91622" y="91622"/>
                  </a:cubicBezTo>
                  <a:cubicBezTo>
                    <a:pt x="150287" y="32958"/>
                    <a:pt x="229854" y="0"/>
                    <a:pt x="312818" y="0"/>
                  </a:cubicBezTo>
                  <a:close/>
                </a:path>
              </a:pathLst>
            </a:custGeom>
            <a:solidFill>
              <a:srgbClr val="000000">
                <a:alpha val="0"/>
              </a:srgbClr>
            </a:solidFill>
            <a:ln w="9525" cap="rnd">
              <a:solidFill>
                <a:srgbClr val="E9E9E9"/>
              </a:solidFill>
              <a:prstDash val="solid"/>
              <a:round/>
            </a:ln>
          </p:spPr>
        </p:sp>
        <p:sp>
          <p:nvSpPr>
            <p:cNvPr name="TextBox 4" id="4"/>
            <p:cNvSpPr txBox="true"/>
            <p:nvPr/>
          </p:nvSpPr>
          <p:spPr>
            <a:xfrm>
              <a:off x="0" y="-47625"/>
              <a:ext cx="625637" cy="673262"/>
            </a:xfrm>
            <a:prstGeom prst="rect">
              <a:avLst/>
            </a:prstGeom>
          </p:spPr>
          <p:txBody>
            <a:bodyPr anchor="ctr" rtlCol="false" tIns="50800" lIns="50800" bIns="50800" rIns="50800"/>
            <a:lstStyle/>
            <a:p>
              <a:pPr algn="ctr" marL="0" indent="0" lvl="0">
                <a:lnSpc>
                  <a:spcPts val="2879"/>
                </a:lnSpc>
                <a:spcBef>
                  <a:spcPct val="0"/>
                </a:spcBef>
              </a:pPr>
            </a:p>
          </p:txBody>
        </p:sp>
      </p:grpSp>
      <p:grpSp>
        <p:nvGrpSpPr>
          <p:cNvPr name="Group 5" id="5"/>
          <p:cNvGrpSpPr/>
          <p:nvPr/>
        </p:nvGrpSpPr>
        <p:grpSpPr>
          <a:xfrm rot="0">
            <a:off x="8782940" y="2111737"/>
            <a:ext cx="864543" cy="864543"/>
            <a:chOff x="0" y="0"/>
            <a:chExt cx="625637" cy="625637"/>
          </a:xfrm>
        </p:grpSpPr>
        <p:sp>
          <p:nvSpPr>
            <p:cNvPr name="Freeform 6" id="6"/>
            <p:cNvSpPr/>
            <p:nvPr/>
          </p:nvSpPr>
          <p:spPr>
            <a:xfrm flipH="false" flipV="false" rot="0">
              <a:off x="0" y="0"/>
              <a:ext cx="625637" cy="625637"/>
            </a:xfrm>
            <a:custGeom>
              <a:avLst/>
              <a:gdLst/>
              <a:ahLst/>
              <a:cxnLst/>
              <a:rect r="r" b="b" t="t" l="l"/>
              <a:pathLst>
                <a:path h="625637" w="625637">
                  <a:moveTo>
                    <a:pt x="312818" y="0"/>
                  </a:moveTo>
                  <a:lnTo>
                    <a:pt x="312818" y="0"/>
                  </a:lnTo>
                  <a:cubicBezTo>
                    <a:pt x="485583" y="0"/>
                    <a:pt x="625637" y="140054"/>
                    <a:pt x="625637" y="312818"/>
                  </a:cubicBezTo>
                  <a:lnTo>
                    <a:pt x="625637" y="312818"/>
                  </a:lnTo>
                  <a:cubicBezTo>
                    <a:pt x="625637" y="395783"/>
                    <a:pt x="592679" y="475349"/>
                    <a:pt x="534014" y="534014"/>
                  </a:cubicBezTo>
                  <a:cubicBezTo>
                    <a:pt x="475349" y="592679"/>
                    <a:pt x="395783" y="625637"/>
                    <a:pt x="312818" y="625637"/>
                  </a:cubicBezTo>
                  <a:lnTo>
                    <a:pt x="312818" y="625637"/>
                  </a:lnTo>
                  <a:cubicBezTo>
                    <a:pt x="229854" y="625637"/>
                    <a:pt x="150287" y="592679"/>
                    <a:pt x="91622" y="534014"/>
                  </a:cubicBezTo>
                  <a:cubicBezTo>
                    <a:pt x="32958" y="475349"/>
                    <a:pt x="0" y="395783"/>
                    <a:pt x="0" y="312818"/>
                  </a:cubicBezTo>
                  <a:lnTo>
                    <a:pt x="0" y="312818"/>
                  </a:lnTo>
                  <a:cubicBezTo>
                    <a:pt x="0" y="229854"/>
                    <a:pt x="32958" y="150287"/>
                    <a:pt x="91622" y="91622"/>
                  </a:cubicBezTo>
                  <a:cubicBezTo>
                    <a:pt x="150287" y="32958"/>
                    <a:pt x="229854" y="0"/>
                    <a:pt x="312818" y="0"/>
                  </a:cubicBezTo>
                  <a:close/>
                </a:path>
              </a:pathLst>
            </a:custGeom>
            <a:solidFill>
              <a:srgbClr val="000000">
                <a:alpha val="0"/>
              </a:srgbClr>
            </a:solidFill>
            <a:ln w="9525" cap="rnd">
              <a:solidFill>
                <a:srgbClr val="E9E9E9"/>
              </a:solidFill>
              <a:prstDash val="solid"/>
              <a:round/>
            </a:ln>
          </p:spPr>
        </p:sp>
        <p:sp>
          <p:nvSpPr>
            <p:cNvPr name="TextBox 7" id="7"/>
            <p:cNvSpPr txBox="true"/>
            <p:nvPr/>
          </p:nvSpPr>
          <p:spPr>
            <a:xfrm>
              <a:off x="0" y="-47625"/>
              <a:ext cx="625637" cy="673262"/>
            </a:xfrm>
            <a:prstGeom prst="rect">
              <a:avLst/>
            </a:prstGeom>
          </p:spPr>
          <p:txBody>
            <a:bodyPr anchor="ctr" rtlCol="false" tIns="50800" lIns="50800" bIns="50800" rIns="50800"/>
            <a:lstStyle/>
            <a:p>
              <a:pPr algn="ctr" marL="0" indent="0" lvl="0">
                <a:lnSpc>
                  <a:spcPts val="2879"/>
                </a:lnSpc>
                <a:spcBef>
                  <a:spcPct val="0"/>
                </a:spcBef>
              </a:pPr>
            </a:p>
          </p:txBody>
        </p:sp>
      </p:grpSp>
      <p:grpSp>
        <p:nvGrpSpPr>
          <p:cNvPr name="Group 8" id="8"/>
          <p:cNvGrpSpPr/>
          <p:nvPr/>
        </p:nvGrpSpPr>
        <p:grpSpPr>
          <a:xfrm rot="0">
            <a:off x="8782940" y="3156346"/>
            <a:ext cx="864543" cy="864543"/>
            <a:chOff x="0" y="0"/>
            <a:chExt cx="625637" cy="625637"/>
          </a:xfrm>
        </p:grpSpPr>
        <p:sp>
          <p:nvSpPr>
            <p:cNvPr name="Freeform 9" id="9"/>
            <p:cNvSpPr/>
            <p:nvPr/>
          </p:nvSpPr>
          <p:spPr>
            <a:xfrm flipH="false" flipV="false" rot="0">
              <a:off x="0" y="0"/>
              <a:ext cx="625637" cy="625637"/>
            </a:xfrm>
            <a:custGeom>
              <a:avLst/>
              <a:gdLst/>
              <a:ahLst/>
              <a:cxnLst/>
              <a:rect r="r" b="b" t="t" l="l"/>
              <a:pathLst>
                <a:path h="625637" w="625637">
                  <a:moveTo>
                    <a:pt x="312818" y="0"/>
                  </a:moveTo>
                  <a:lnTo>
                    <a:pt x="312818" y="0"/>
                  </a:lnTo>
                  <a:cubicBezTo>
                    <a:pt x="485583" y="0"/>
                    <a:pt x="625637" y="140054"/>
                    <a:pt x="625637" y="312818"/>
                  </a:cubicBezTo>
                  <a:lnTo>
                    <a:pt x="625637" y="312818"/>
                  </a:lnTo>
                  <a:cubicBezTo>
                    <a:pt x="625637" y="395783"/>
                    <a:pt x="592679" y="475349"/>
                    <a:pt x="534014" y="534014"/>
                  </a:cubicBezTo>
                  <a:cubicBezTo>
                    <a:pt x="475349" y="592679"/>
                    <a:pt x="395783" y="625637"/>
                    <a:pt x="312818" y="625637"/>
                  </a:cubicBezTo>
                  <a:lnTo>
                    <a:pt x="312818" y="625637"/>
                  </a:lnTo>
                  <a:cubicBezTo>
                    <a:pt x="229854" y="625637"/>
                    <a:pt x="150287" y="592679"/>
                    <a:pt x="91622" y="534014"/>
                  </a:cubicBezTo>
                  <a:cubicBezTo>
                    <a:pt x="32958" y="475349"/>
                    <a:pt x="0" y="395783"/>
                    <a:pt x="0" y="312818"/>
                  </a:cubicBezTo>
                  <a:lnTo>
                    <a:pt x="0" y="312818"/>
                  </a:lnTo>
                  <a:cubicBezTo>
                    <a:pt x="0" y="229854"/>
                    <a:pt x="32958" y="150287"/>
                    <a:pt x="91622" y="91622"/>
                  </a:cubicBezTo>
                  <a:cubicBezTo>
                    <a:pt x="150287" y="32958"/>
                    <a:pt x="229854" y="0"/>
                    <a:pt x="312818" y="0"/>
                  </a:cubicBezTo>
                  <a:close/>
                </a:path>
              </a:pathLst>
            </a:custGeom>
            <a:solidFill>
              <a:srgbClr val="000000">
                <a:alpha val="0"/>
              </a:srgbClr>
            </a:solidFill>
            <a:ln w="9525" cap="rnd">
              <a:solidFill>
                <a:srgbClr val="E9E9E9"/>
              </a:solidFill>
              <a:prstDash val="solid"/>
              <a:round/>
            </a:ln>
          </p:spPr>
        </p:sp>
        <p:sp>
          <p:nvSpPr>
            <p:cNvPr name="TextBox 10" id="10"/>
            <p:cNvSpPr txBox="true"/>
            <p:nvPr/>
          </p:nvSpPr>
          <p:spPr>
            <a:xfrm>
              <a:off x="0" y="-47625"/>
              <a:ext cx="625637" cy="673262"/>
            </a:xfrm>
            <a:prstGeom prst="rect">
              <a:avLst/>
            </a:prstGeom>
          </p:spPr>
          <p:txBody>
            <a:bodyPr anchor="ctr" rtlCol="false" tIns="50800" lIns="50800" bIns="50800" rIns="50800"/>
            <a:lstStyle/>
            <a:p>
              <a:pPr algn="ctr" marL="0" indent="0" lvl="0">
                <a:lnSpc>
                  <a:spcPts val="2879"/>
                </a:lnSpc>
                <a:spcBef>
                  <a:spcPct val="0"/>
                </a:spcBef>
              </a:pPr>
            </a:p>
          </p:txBody>
        </p:sp>
      </p:grpSp>
      <p:grpSp>
        <p:nvGrpSpPr>
          <p:cNvPr name="Group 11" id="11"/>
          <p:cNvGrpSpPr/>
          <p:nvPr/>
        </p:nvGrpSpPr>
        <p:grpSpPr>
          <a:xfrm rot="0">
            <a:off x="8782940" y="4423002"/>
            <a:ext cx="864543" cy="864543"/>
            <a:chOff x="0" y="0"/>
            <a:chExt cx="625637" cy="625637"/>
          </a:xfrm>
        </p:grpSpPr>
        <p:sp>
          <p:nvSpPr>
            <p:cNvPr name="Freeform 12" id="12"/>
            <p:cNvSpPr/>
            <p:nvPr/>
          </p:nvSpPr>
          <p:spPr>
            <a:xfrm flipH="false" flipV="false" rot="0">
              <a:off x="0" y="0"/>
              <a:ext cx="625637" cy="625637"/>
            </a:xfrm>
            <a:custGeom>
              <a:avLst/>
              <a:gdLst/>
              <a:ahLst/>
              <a:cxnLst/>
              <a:rect r="r" b="b" t="t" l="l"/>
              <a:pathLst>
                <a:path h="625637" w="625637">
                  <a:moveTo>
                    <a:pt x="312818" y="0"/>
                  </a:moveTo>
                  <a:lnTo>
                    <a:pt x="312818" y="0"/>
                  </a:lnTo>
                  <a:cubicBezTo>
                    <a:pt x="485583" y="0"/>
                    <a:pt x="625637" y="140054"/>
                    <a:pt x="625637" y="312818"/>
                  </a:cubicBezTo>
                  <a:lnTo>
                    <a:pt x="625637" y="312818"/>
                  </a:lnTo>
                  <a:cubicBezTo>
                    <a:pt x="625637" y="395783"/>
                    <a:pt x="592679" y="475349"/>
                    <a:pt x="534014" y="534014"/>
                  </a:cubicBezTo>
                  <a:cubicBezTo>
                    <a:pt x="475349" y="592679"/>
                    <a:pt x="395783" y="625637"/>
                    <a:pt x="312818" y="625637"/>
                  </a:cubicBezTo>
                  <a:lnTo>
                    <a:pt x="312818" y="625637"/>
                  </a:lnTo>
                  <a:cubicBezTo>
                    <a:pt x="229854" y="625637"/>
                    <a:pt x="150287" y="592679"/>
                    <a:pt x="91622" y="534014"/>
                  </a:cubicBezTo>
                  <a:cubicBezTo>
                    <a:pt x="32958" y="475349"/>
                    <a:pt x="0" y="395783"/>
                    <a:pt x="0" y="312818"/>
                  </a:cubicBezTo>
                  <a:lnTo>
                    <a:pt x="0" y="312818"/>
                  </a:lnTo>
                  <a:cubicBezTo>
                    <a:pt x="0" y="229854"/>
                    <a:pt x="32958" y="150287"/>
                    <a:pt x="91622" y="91622"/>
                  </a:cubicBezTo>
                  <a:cubicBezTo>
                    <a:pt x="150287" y="32958"/>
                    <a:pt x="229854" y="0"/>
                    <a:pt x="312818" y="0"/>
                  </a:cubicBezTo>
                  <a:close/>
                </a:path>
              </a:pathLst>
            </a:custGeom>
            <a:solidFill>
              <a:srgbClr val="000000">
                <a:alpha val="0"/>
              </a:srgbClr>
            </a:solidFill>
            <a:ln w="9525" cap="rnd">
              <a:solidFill>
                <a:srgbClr val="E9E9E9"/>
              </a:solidFill>
              <a:prstDash val="solid"/>
              <a:round/>
            </a:ln>
          </p:spPr>
        </p:sp>
        <p:sp>
          <p:nvSpPr>
            <p:cNvPr name="TextBox 13" id="13"/>
            <p:cNvSpPr txBox="true"/>
            <p:nvPr/>
          </p:nvSpPr>
          <p:spPr>
            <a:xfrm>
              <a:off x="0" y="-47625"/>
              <a:ext cx="625637" cy="673262"/>
            </a:xfrm>
            <a:prstGeom prst="rect">
              <a:avLst/>
            </a:prstGeom>
          </p:spPr>
          <p:txBody>
            <a:bodyPr anchor="ctr" rtlCol="false" tIns="50800" lIns="50800" bIns="50800" rIns="50800"/>
            <a:lstStyle/>
            <a:p>
              <a:pPr algn="ctr" marL="0" indent="0" lvl="0">
                <a:lnSpc>
                  <a:spcPts val="2879"/>
                </a:lnSpc>
                <a:spcBef>
                  <a:spcPct val="0"/>
                </a:spcBef>
              </a:pPr>
            </a:p>
          </p:txBody>
        </p:sp>
      </p:grpSp>
      <p:grpSp>
        <p:nvGrpSpPr>
          <p:cNvPr name="Group 14" id="14"/>
          <p:cNvGrpSpPr/>
          <p:nvPr/>
        </p:nvGrpSpPr>
        <p:grpSpPr>
          <a:xfrm rot="0">
            <a:off x="8782940" y="5620920"/>
            <a:ext cx="864543" cy="864543"/>
            <a:chOff x="0" y="0"/>
            <a:chExt cx="625637" cy="625637"/>
          </a:xfrm>
        </p:grpSpPr>
        <p:sp>
          <p:nvSpPr>
            <p:cNvPr name="Freeform 15" id="15"/>
            <p:cNvSpPr/>
            <p:nvPr/>
          </p:nvSpPr>
          <p:spPr>
            <a:xfrm flipH="false" flipV="false" rot="0">
              <a:off x="0" y="0"/>
              <a:ext cx="625637" cy="625637"/>
            </a:xfrm>
            <a:custGeom>
              <a:avLst/>
              <a:gdLst/>
              <a:ahLst/>
              <a:cxnLst/>
              <a:rect r="r" b="b" t="t" l="l"/>
              <a:pathLst>
                <a:path h="625637" w="625637">
                  <a:moveTo>
                    <a:pt x="312818" y="0"/>
                  </a:moveTo>
                  <a:lnTo>
                    <a:pt x="312818" y="0"/>
                  </a:lnTo>
                  <a:cubicBezTo>
                    <a:pt x="485583" y="0"/>
                    <a:pt x="625637" y="140054"/>
                    <a:pt x="625637" y="312818"/>
                  </a:cubicBezTo>
                  <a:lnTo>
                    <a:pt x="625637" y="312818"/>
                  </a:lnTo>
                  <a:cubicBezTo>
                    <a:pt x="625637" y="395783"/>
                    <a:pt x="592679" y="475349"/>
                    <a:pt x="534014" y="534014"/>
                  </a:cubicBezTo>
                  <a:cubicBezTo>
                    <a:pt x="475349" y="592679"/>
                    <a:pt x="395783" y="625637"/>
                    <a:pt x="312818" y="625637"/>
                  </a:cubicBezTo>
                  <a:lnTo>
                    <a:pt x="312818" y="625637"/>
                  </a:lnTo>
                  <a:cubicBezTo>
                    <a:pt x="229854" y="625637"/>
                    <a:pt x="150287" y="592679"/>
                    <a:pt x="91622" y="534014"/>
                  </a:cubicBezTo>
                  <a:cubicBezTo>
                    <a:pt x="32958" y="475349"/>
                    <a:pt x="0" y="395783"/>
                    <a:pt x="0" y="312818"/>
                  </a:cubicBezTo>
                  <a:lnTo>
                    <a:pt x="0" y="312818"/>
                  </a:lnTo>
                  <a:cubicBezTo>
                    <a:pt x="0" y="229854"/>
                    <a:pt x="32958" y="150287"/>
                    <a:pt x="91622" y="91622"/>
                  </a:cubicBezTo>
                  <a:cubicBezTo>
                    <a:pt x="150287" y="32958"/>
                    <a:pt x="229854" y="0"/>
                    <a:pt x="312818" y="0"/>
                  </a:cubicBezTo>
                  <a:close/>
                </a:path>
              </a:pathLst>
            </a:custGeom>
            <a:solidFill>
              <a:srgbClr val="000000">
                <a:alpha val="0"/>
              </a:srgbClr>
            </a:solidFill>
            <a:ln w="9525" cap="rnd">
              <a:solidFill>
                <a:srgbClr val="E9E9E9"/>
              </a:solidFill>
              <a:prstDash val="solid"/>
              <a:round/>
            </a:ln>
          </p:spPr>
        </p:sp>
        <p:sp>
          <p:nvSpPr>
            <p:cNvPr name="TextBox 16" id="16"/>
            <p:cNvSpPr txBox="true"/>
            <p:nvPr/>
          </p:nvSpPr>
          <p:spPr>
            <a:xfrm>
              <a:off x="0" y="-47625"/>
              <a:ext cx="625637" cy="673262"/>
            </a:xfrm>
            <a:prstGeom prst="rect">
              <a:avLst/>
            </a:prstGeom>
          </p:spPr>
          <p:txBody>
            <a:bodyPr anchor="ctr" rtlCol="false" tIns="50800" lIns="50800" bIns="50800" rIns="50800"/>
            <a:lstStyle/>
            <a:p>
              <a:pPr algn="ctr" marL="0" indent="0" lvl="0">
                <a:lnSpc>
                  <a:spcPts val="2879"/>
                </a:lnSpc>
                <a:spcBef>
                  <a:spcPct val="0"/>
                </a:spcBef>
              </a:pPr>
            </a:p>
          </p:txBody>
        </p:sp>
      </p:grpSp>
      <p:grpSp>
        <p:nvGrpSpPr>
          <p:cNvPr name="Group 17" id="17"/>
          <p:cNvGrpSpPr/>
          <p:nvPr/>
        </p:nvGrpSpPr>
        <p:grpSpPr>
          <a:xfrm rot="-555439">
            <a:off x="3747727" y="5317695"/>
            <a:ext cx="4959245" cy="4693043"/>
            <a:chOff x="0" y="0"/>
            <a:chExt cx="6710189" cy="6350000"/>
          </a:xfrm>
        </p:grpSpPr>
        <p:sp>
          <p:nvSpPr>
            <p:cNvPr name="Freeform 18" id="18"/>
            <p:cNvSpPr/>
            <p:nvPr/>
          </p:nvSpPr>
          <p:spPr>
            <a:xfrm flipH="false" flipV="false" rot="0">
              <a:off x="0" y="0"/>
              <a:ext cx="6710190" cy="6350000"/>
            </a:xfrm>
            <a:custGeom>
              <a:avLst/>
              <a:gdLst/>
              <a:ahLst/>
              <a:cxnLst/>
              <a:rect r="r" b="b" t="t" l="l"/>
              <a:pathLst>
                <a:path h="6350000" w="6710190">
                  <a:moveTo>
                    <a:pt x="0" y="1417320"/>
                  </a:moveTo>
                  <a:lnTo>
                    <a:pt x="5456805" y="0"/>
                  </a:lnTo>
                  <a:lnTo>
                    <a:pt x="6710190" y="5400040"/>
                  </a:lnTo>
                  <a:lnTo>
                    <a:pt x="3981786" y="6350000"/>
                  </a:lnTo>
                  <a:lnTo>
                    <a:pt x="1548388" y="6043930"/>
                  </a:lnTo>
                  <a:close/>
                </a:path>
              </a:pathLst>
            </a:custGeom>
            <a:blipFill>
              <a:blip r:embed="rId2"/>
              <a:stretch>
                <a:fillRect l="-21286" t="0" r="-21286" b="0"/>
              </a:stretch>
            </a:blipFill>
          </p:spPr>
        </p:sp>
      </p:grpSp>
      <p:grpSp>
        <p:nvGrpSpPr>
          <p:cNvPr name="Group 19" id="19"/>
          <p:cNvGrpSpPr/>
          <p:nvPr/>
        </p:nvGrpSpPr>
        <p:grpSpPr>
          <a:xfrm rot="4388562">
            <a:off x="16031168" y="8548446"/>
            <a:ext cx="1798448" cy="1798448"/>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path path="circle">
                <a:fillToRect l="0" r="100000" t="0" b="100000"/>
              </a:path>
              <a:tileRect r="0" l="-100000" b="0" t="-100000"/>
            </a:gradFill>
          </p:spPr>
        </p:sp>
        <p:sp>
          <p:nvSpPr>
            <p:cNvPr name="TextBox 21" id="21"/>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6248152">
            <a:off x="17299098" y="-1405881"/>
            <a:ext cx="1572440" cy="2201627"/>
            <a:chOff x="0" y="0"/>
            <a:chExt cx="580516" cy="812800"/>
          </a:xfrm>
        </p:grpSpPr>
        <p:sp>
          <p:nvSpPr>
            <p:cNvPr name="Freeform 23" id="23"/>
            <p:cNvSpPr/>
            <p:nvPr/>
          </p:nvSpPr>
          <p:spPr>
            <a:xfrm flipH="false" flipV="false" rot="0">
              <a:off x="0" y="0"/>
              <a:ext cx="580516" cy="812800"/>
            </a:xfrm>
            <a:custGeom>
              <a:avLst/>
              <a:gdLst/>
              <a:ahLst/>
              <a:cxnLst/>
              <a:rect r="r" b="b" t="t" l="l"/>
              <a:pathLst>
                <a:path h="812800" w="580516">
                  <a:moveTo>
                    <a:pt x="290258" y="0"/>
                  </a:moveTo>
                  <a:cubicBezTo>
                    <a:pt x="129953" y="0"/>
                    <a:pt x="0" y="181951"/>
                    <a:pt x="0" y="406400"/>
                  </a:cubicBezTo>
                  <a:cubicBezTo>
                    <a:pt x="0" y="630849"/>
                    <a:pt x="129953" y="812800"/>
                    <a:pt x="290258" y="812800"/>
                  </a:cubicBezTo>
                  <a:cubicBezTo>
                    <a:pt x="450563" y="812800"/>
                    <a:pt x="580516" y="630849"/>
                    <a:pt x="580516" y="406400"/>
                  </a:cubicBezTo>
                  <a:cubicBezTo>
                    <a:pt x="580516" y="181951"/>
                    <a:pt x="450563" y="0"/>
                    <a:pt x="290258" y="0"/>
                  </a:cubicBezTo>
                  <a:close/>
                </a:path>
              </a:pathLst>
            </a:custGeom>
            <a:gradFill rotWithShape="true">
              <a:gsLst>
                <a:gs pos="0">
                  <a:srgbClr val="00E6C5">
                    <a:alpha val="100000"/>
                  </a:srgbClr>
                </a:gs>
                <a:gs pos="100000">
                  <a:srgbClr val="4F54D3">
                    <a:alpha val="100000"/>
                  </a:srgbClr>
                </a:gs>
              </a:gsLst>
              <a:lin ang="5400000"/>
            </a:gradFill>
          </p:spPr>
        </p:sp>
        <p:sp>
          <p:nvSpPr>
            <p:cNvPr name="TextBox 24" id="24"/>
            <p:cNvSpPr txBox="true"/>
            <p:nvPr/>
          </p:nvSpPr>
          <p:spPr>
            <a:xfrm>
              <a:off x="54423" y="0"/>
              <a:ext cx="471669" cy="736600"/>
            </a:xfrm>
            <a:prstGeom prst="rect">
              <a:avLst/>
            </a:prstGeom>
          </p:spPr>
          <p:txBody>
            <a:bodyPr anchor="ctr" rtlCol="false" tIns="50800" lIns="50800" bIns="50800" rIns="50800"/>
            <a:lstStyle/>
            <a:p>
              <a:pPr algn="ctr">
                <a:lnSpc>
                  <a:spcPts val="2659"/>
                </a:lnSpc>
              </a:pPr>
            </a:p>
          </p:txBody>
        </p:sp>
      </p:grpSp>
      <p:grpSp>
        <p:nvGrpSpPr>
          <p:cNvPr name="Group 25" id="25"/>
          <p:cNvGrpSpPr/>
          <p:nvPr/>
        </p:nvGrpSpPr>
        <p:grpSpPr>
          <a:xfrm rot="0">
            <a:off x="3402541" y="8673513"/>
            <a:ext cx="2778263" cy="2778263"/>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27" id="27"/>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28" id="28"/>
          <p:cNvGrpSpPr/>
          <p:nvPr/>
        </p:nvGrpSpPr>
        <p:grpSpPr>
          <a:xfrm rot="0">
            <a:off x="8773867" y="6628338"/>
            <a:ext cx="864543" cy="864543"/>
            <a:chOff x="0" y="0"/>
            <a:chExt cx="625637" cy="625637"/>
          </a:xfrm>
        </p:grpSpPr>
        <p:sp>
          <p:nvSpPr>
            <p:cNvPr name="Freeform 29" id="29"/>
            <p:cNvSpPr/>
            <p:nvPr/>
          </p:nvSpPr>
          <p:spPr>
            <a:xfrm flipH="false" flipV="false" rot="0">
              <a:off x="0" y="0"/>
              <a:ext cx="625637" cy="625637"/>
            </a:xfrm>
            <a:custGeom>
              <a:avLst/>
              <a:gdLst/>
              <a:ahLst/>
              <a:cxnLst/>
              <a:rect r="r" b="b" t="t" l="l"/>
              <a:pathLst>
                <a:path h="625637" w="625637">
                  <a:moveTo>
                    <a:pt x="312818" y="0"/>
                  </a:moveTo>
                  <a:lnTo>
                    <a:pt x="312818" y="0"/>
                  </a:lnTo>
                  <a:cubicBezTo>
                    <a:pt x="485583" y="0"/>
                    <a:pt x="625637" y="140054"/>
                    <a:pt x="625637" y="312818"/>
                  </a:cubicBezTo>
                  <a:lnTo>
                    <a:pt x="625637" y="312818"/>
                  </a:lnTo>
                  <a:cubicBezTo>
                    <a:pt x="625637" y="395783"/>
                    <a:pt x="592679" y="475349"/>
                    <a:pt x="534014" y="534014"/>
                  </a:cubicBezTo>
                  <a:cubicBezTo>
                    <a:pt x="475349" y="592679"/>
                    <a:pt x="395783" y="625637"/>
                    <a:pt x="312818" y="625637"/>
                  </a:cubicBezTo>
                  <a:lnTo>
                    <a:pt x="312818" y="625637"/>
                  </a:lnTo>
                  <a:cubicBezTo>
                    <a:pt x="229854" y="625637"/>
                    <a:pt x="150287" y="592679"/>
                    <a:pt x="91622" y="534014"/>
                  </a:cubicBezTo>
                  <a:cubicBezTo>
                    <a:pt x="32958" y="475349"/>
                    <a:pt x="0" y="395783"/>
                    <a:pt x="0" y="312818"/>
                  </a:cubicBezTo>
                  <a:lnTo>
                    <a:pt x="0" y="312818"/>
                  </a:lnTo>
                  <a:cubicBezTo>
                    <a:pt x="0" y="229854"/>
                    <a:pt x="32958" y="150287"/>
                    <a:pt x="91622" y="91622"/>
                  </a:cubicBezTo>
                  <a:cubicBezTo>
                    <a:pt x="150287" y="32958"/>
                    <a:pt x="229854" y="0"/>
                    <a:pt x="312818" y="0"/>
                  </a:cubicBezTo>
                  <a:close/>
                </a:path>
              </a:pathLst>
            </a:custGeom>
            <a:solidFill>
              <a:srgbClr val="000000">
                <a:alpha val="0"/>
              </a:srgbClr>
            </a:solidFill>
            <a:ln w="9525" cap="rnd">
              <a:solidFill>
                <a:srgbClr val="E9E9E9"/>
              </a:solidFill>
              <a:prstDash val="solid"/>
              <a:round/>
            </a:ln>
          </p:spPr>
        </p:sp>
        <p:sp>
          <p:nvSpPr>
            <p:cNvPr name="TextBox 30" id="30"/>
            <p:cNvSpPr txBox="true"/>
            <p:nvPr/>
          </p:nvSpPr>
          <p:spPr>
            <a:xfrm>
              <a:off x="0" y="-47625"/>
              <a:ext cx="625637" cy="673262"/>
            </a:xfrm>
            <a:prstGeom prst="rect">
              <a:avLst/>
            </a:prstGeom>
          </p:spPr>
          <p:txBody>
            <a:bodyPr anchor="ctr" rtlCol="false" tIns="50800" lIns="50800" bIns="50800" rIns="50800"/>
            <a:lstStyle/>
            <a:p>
              <a:pPr algn="ctr" marL="0" indent="0" lvl="0">
                <a:lnSpc>
                  <a:spcPts val="2879"/>
                </a:lnSpc>
                <a:spcBef>
                  <a:spcPct val="0"/>
                </a:spcBef>
              </a:pPr>
            </a:p>
          </p:txBody>
        </p:sp>
      </p:grpSp>
      <p:grpSp>
        <p:nvGrpSpPr>
          <p:cNvPr name="Group 31" id="31"/>
          <p:cNvGrpSpPr/>
          <p:nvPr/>
        </p:nvGrpSpPr>
        <p:grpSpPr>
          <a:xfrm rot="0">
            <a:off x="8792465" y="7578606"/>
            <a:ext cx="864543" cy="864543"/>
            <a:chOff x="0" y="0"/>
            <a:chExt cx="625637" cy="625637"/>
          </a:xfrm>
        </p:grpSpPr>
        <p:sp>
          <p:nvSpPr>
            <p:cNvPr name="Freeform 32" id="32"/>
            <p:cNvSpPr/>
            <p:nvPr/>
          </p:nvSpPr>
          <p:spPr>
            <a:xfrm flipH="false" flipV="false" rot="0">
              <a:off x="0" y="0"/>
              <a:ext cx="625637" cy="625637"/>
            </a:xfrm>
            <a:custGeom>
              <a:avLst/>
              <a:gdLst/>
              <a:ahLst/>
              <a:cxnLst/>
              <a:rect r="r" b="b" t="t" l="l"/>
              <a:pathLst>
                <a:path h="625637" w="625637">
                  <a:moveTo>
                    <a:pt x="312818" y="0"/>
                  </a:moveTo>
                  <a:lnTo>
                    <a:pt x="312818" y="0"/>
                  </a:lnTo>
                  <a:cubicBezTo>
                    <a:pt x="485583" y="0"/>
                    <a:pt x="625637" y="140054"/>
                    <a:pt x="625637" y="312818"/>
                  </a:cubicBezTo>
                  <a:lnTo>
                    <a:pt x="625637" y="312818"/>
                  </a:lnTo>
                  <a:cubicBezTo>
                    <a:pt x="625637" y="395783"/>
                    <a:pt x="592679" y="475349"/>
                    <a:pt x="534014" y="534014"/>
                  </a:cubicBezTo>
                  <a:cubicBezTo>
                    <a:pt x="475349" y="592679"/>
                    <a:pt x="395783" y="625637"/>
                    <a:pt x="312818" y="625637"/>
                  </a:cubicBezTo>
                  <a:lnTo>
                    <a:pt x="312818" y="625637"/>
                  </a:lnTo>
                  <a:cubicBezTo>
                    <a:pt x="229854" y="625637"/>
                    <a:pt x="150287" y="592679"/>
                    <a:pt x="91622" y="534014"/>
                  </a:cubicBezTo>
                  <a:cubicBezTo>
                    <a:pt x="32958" y="475349"/>
                    <a:pt x="0" y="395783"/>
                    <a:pt x="0" y="312818"/>
                  </a:cubicBezTo>
                  <a:lnTo>
                    <a:pt x="0" y="312818"/>
                  </a:lnTo>
                  <a:cubicBezTo>
                    <a:pt x="0" y="229854"/>
                    <a:pt x="32958" y="150287"/>
                    <a:pt x="91622" y="91622"/>
                  </a:cubicBezTo>
                  <a:cubicBezTo>
                    <a:pt x="150287" y="32958"/>
                    <a:pt x="229854" y="0"/>
                    <a:pt x="312818" y="0"/>
                  </a:cubicBezTo>
                  <a:close/>
                </a:path>
              </a:pathLst>
            </a:custGeom>
            <a:solidFill>
              <a:srgbClr val="000000">
                <a:alpha val="0"/>
              </a:srgbClr>
            </a:solidFill>
            <a:ln w="9525" cap="rnd">
              <a:solidFill>
                <a:srgbClr val="E9E9E9"/>
              </a:solidFill>
              <a:prstDash val="solid"/>
              <a:round/>
            </a:ln>
          </p:spPr>
        </p:sp>
        <p:sp>
          <p:nvSpPr>
            <p:cNvPr name="TextBox 33" id="33"/>
            <p:cNvSpPr txBox="true"/>
            <p:nvPr/>
          </p:nvSpPr>
          <p:spPr>
            <a:xfrm>
              <a:off x="0" y="-47625"/>
              <a:ext cx="625637" cy="673262"/>
            </a:xfrm>
            <a:prstGeom prst="rect">
              <a:avLst/>
            </a:prstGeom>
          </p:spPr>
          <p:txBody>
            <a:bodyPr anchor="ctr" rtlCol="false" tIns="50800" lIns="50800" bIns="50800" rIns="50800"/>
            <a:lstStyle/>
            <a:p>
              <a:pPr algn="ctr" marL="0" indent="0" lvl="0">
                <a:lnSpc>
                  <a:spcPts val="2879"/>
                </a:lnSpc>
                <a:spcBef>
                  <a:spcPct val="0"/>
                </a:spcBef>
              </a:pPr>
            </a:p>
          </p:txBody>
        </p:sp>
      </p:grpSp>
      <p:sp>
        <p:nvSpPr>
          <p:cNvPr name="TextBox 34" id="34"/>
          <p:cNvSpPr txBox="true"/>
          <p:nvPr/>
        </p:nvSpPr>
        <p:spPr>
          <a:xfrm rot="0">
            <a:off x="769144" y="728697"/>
            <a:ext cx="9568296" cy="4587423"/>
          </a:xfrm>
          <a:prstGeom prst="rect">
            <a:avLst/>
          </a:prstGeom>
        </p:spPr>
        <p:txBody>
          <a:bodyPr anchor="t" rtlCol="false" tIns="0" lIns="0" bIns="0" rIns="0">
            <a:spAutoFit/>
          </a:bodyPr>
          <a:lstStyle/>
          <a:p>
            <a:pPr algn="l">
              <a:lnSpc>
                <a:spcPts val="11857"/>
              </a:lnSpc>
            </a:pPr>
            <a:r>
              <a:rPr lang="en-US" sz="11857" spc="-604" b="true">
                <a:solidFill>
                  <a:srgbClr val="E9E9E9"/>
                </a:solidFill>
                <a:latin typeface="Open Sauce Bold"/>
                <a:ea typeface="Open Sauce Bold"/>
                <a:cs typeface="Open Sauce Bold"/>
                <a:sym typeface="Open Sauce Bold"/>
              </a:rPr>
              <a:t>Benefit of using </a:t>
            </a:r>
          </a:p>
          <a:p>
            <a:pPr algn="l">
              <a:lnSpc>
                <a:spcPts val="11857"/>
              </a:lnSpc>
            </a:pPr>
            <a:r>
              <a:rPr lang="en-US" sz="11857" spc="-604" b="true">
                <a:solidFill>
                  <a:srgbClr val="E9E9E9"/>
                </a:solidFill>
                <a:latin typeface="Open Sauce Bold"/>
                <a:ea typeface="Open Sauce Bold"/>
                <a:cs typeface="Open Sauce Bold"/>
                <a:sym typeface="Open Sauce Bold"/>
              </a:rPr>
              <a:t>Dspace</a:t>
            </a:r>
          </a:p>
        </p:txBody>
      </p:sp>
      <p:sp>
        <p:nvSpPr>
          <p:cNvPr name="TextBox 35" id="35"/>
          <p:cNvSpPr txBox="true"/>
          <p:nvPr/>
        </p:nvSpPr>
        <p:spPr>
          <a:xfrm rot="0">
            <a:off x="9964104" y="2161166"/>
            <a:ext cx="8323896" cy="1162050"/>
          </a:xfrm>
          <a:prstGeom prst="rect">
            <a:avLst/>
          </a:prstGeom>
        </p:spPr>
        <p:txBody>
          <a:bodyPr anchor="t" rtlCol="false" tIns="0" lIns="0" bIns="0" rIns="0">
            <a:spAutoFit/>
          </a:bodyPr>
          <a:lstStyle/>
          <a:p>
            <a:pPr algn="l">
              <a:lnSpc>
                <a:spcPts val="2999"/>
              </a:lnSpc>
            </a:pPr>
            <a:r>
              <a:rPr lang="en-US" sz="2499">
                <a:solidFill>
                  <a:srgbClr val="E9E9E9"/>
                </a:solidFill>
                <a:latin typeface="Arial"/>
                <a:ea typeface="Arial"/>
                <a:cs typeface="Arial"/>
                <a:sym typeface="Arial"/>
              </a:rPr>
              <a:t>REACHING A WORLDWIDE AUDIENCE THROUGH EXPOSURE TO SEARCH ENGINES SUCH AS GOOGLE </a:t>
            </a:r>
          </a:p>
          <a:p>
            <a:pPr algn="l" marL="0" indent="0" lvl="0">
              <a:lnSpc>
                <a:spcPts val="2999"/>
              </a:lnSpc>
              <a:spcBef>
                <a:spcPct val="0"/>
              </a:spcBef>
            </a:pPr>
          </a:p>
        </p:txBody>
      </p:sp>
      <p:sp>
        <p:nvSpPr>
          <p:cNvPr name="TextBox 36" id="36"/>
          <p:cNvSpPr txBox="true"/>
          <p:nvPr/>
        </p:nvSpPr>
        <p:spPr>
          <a:xfrm rot="0">
            <a:off x="9964104" y="1224891"/>
            <a:ext cx="8121214" cy="790575"/>
          </a:xfrm>
          <a:prstGeom prst="rect">
            <a:avLst/>
          </a:prstGeom>
        </p:spPr>
        <p:txBody>
          <a:bodyPr anchor="t" rtlCol="false" tIns="0" lIns="0" bIns="0" rIns="0">
            <a:spAutoFit/>
          </a:bodyPr>
          <a:lstStyle/>
          <a:p>
            <a:pPr algn="l" marL="0" indent="0" lvl="0">
              <a:lnSpc>
                <a:spcPts val="2999"/>
              </a:lnSpc>
            </a:pPr>
            <a:r>
              <a:rPr lang="en-US" sz="2499">
                <a:solidFill>
                  <a:srgbClr val="E9E9E9"/>
                </a:solidFill>
                <a:latin typeface="Arial"/>
                <a:ea typeface="Arial"/>
                <a:cs typeface="Arial"/>
                <a:sym typeface="Arial"/>
              </a:rPr>
              <a:t>GETTING YOUR RESEARCH RESULTS OUT QUICKLY, TO A WORLDWIDE AUDIENCE</a:t>
            </a:r>
          </a:p>
        </p:txBody>
      </p:sp>
      <p:sp>
        <p:nvSpPr>
          <p:cNvPr name="TextBox 37" id="37"/>
          <p:cNvSpPr txBox="true"/>
          <p:nvPr/>
        </p:nvSpPr>
        <p:spPr>
          <a:xfrm rot="0">
            <a:off x="9048772" y="1284088"/>
            <a:ext cx="423451" cy="493099"/>
          </a:xfrm>
          <a:prstGeom prst="rect">
            <a:avLst/>
          </a:prstGeom>
        </p:spPr>
        <p:txBody>
          <a:bodyPr anchor="t" rtlCol="false" tIns="0" lIns="0" bIns="0" rIns="0">
            <a:spAutoFit/>
          </a:bodyPr>
          <a:lstStyle/>
          <a:p>
            <a:pPr algn="ctr" marL="0" indent="0" lvl="0">
              <a:lnSpc>
                <a:spcPts val="3429"/>
              </a:lnSpc>
            </a:pPr>
            <a:r>
              <a:rPr lang="en-US" b="true" sz="2857">
                <a:solidFill>
                  <a:srgbClr val="E9E9E9"/>
                </a:solidFill>
                <a:latin typeface="Arial Bold"/>
                <a:ea typeface="Arial Bold"/>
                <a:cs typeface="Arial Bold"/>
                <a:sym typeface="Arial Bold"/>
              </a:rPr>
              <a:t>1</a:t>
            </a:r>
          </a:p>
        </p:txBody>
      </p:sp>
      <p:sp>
        <p:nvSpPr>
          <p:cNvPr name="TextBox 38" id="38"/>
          <p:cNvSpPr txBox="true"/>
          <p:nvPr/>
        </p:nvSpPr>
        <p:spPr>
          <a:xfrm rot="0">
            <a:off x="9011917" y="2319500"/>
            <a:ext cx="423451" cy="493099"/>
          </a:xfrm>
          <a:prstGeom prst="rect">
            <a:avLst/>
          </a:prstGeom>
        </p:spPr>
        <p:txBody>
          <a:bodyPr anchor="t" rtlCol="false" tIns="0" lIns="0" bIns="0" rIns="0">
            <a:spAutoFit/>
          </a:bodyPr>
          <a:lstStyle/>
          <a:p>
            <a:pPr algn="ctr" marL="0" indent="0" lvl="0">
              <a:lnSpc>
                <a:spcPts val="3429"/>
              </a:lnSpc>
            </a:pPr>
            <a:r>
              <a:rPr lang="en-US" b="true" sz="2857">
                <a:solidFill>
                  <a:srgbClr val="E9E9E9"/>
                </a:solidFill>
                <a:latin typeface="Arial Bold"/>
                <a:ea typeface="Arial Bold"/>
                <a:cs typeface="Arial Bold"/>
                <a:sym typeface="Arial Bold"/>
              </a:rPr>
              <a:t>2</a:t>
            </a:r>
          </a:p>
        </p:txBody>
      </p:sp>
      <p:sp>
        <p:nvSpPr>
          <p:cNvPr name="TextBox 39" id="39"/>
          <p:cNvSpPr txBox="true"/>
          <p:nvPr/>
        </p:nvSpPr>
        <p:spPr>
          <a:xfrm rot="0">
            <a:off x="9921620" y="3033897"/>
            <a:ext cx="8116159" cy="1162050"/>
          </a:xfrm>
          <a:prstGeom prst="rect">
            <a:avLst/>
          </a:prstGeom>
        </p:spPr>
        <p:txBody>
          <a:bodyPr anchor="t" rtlCol="false" tIns="0" lIns="0" bIns="0" rIns="0">
            <a:spAutoFit/>
          </a:bodyPr>
          <a:lstStyle/>
          <a:p>
            <a:pPr algn="l" marL="0" indent="0" lvl="0">
              <a:lnSpc>
                <a:spcPts val="2999"/>
              </a:lnSpc>
              <a:spcBef>
                <a:spcPct val="0"/>
              </a:spcBef>
            </a:pPr>
            <a:r>
              <a:rPr lang="en-US" sz="2499">
                <a:solidFill>
                  <a:srgbClr val="E9E9E9"/>
                </a:solidFill>
                <a:latin typeface="Arial"/>
                <a:ea typeface="Arial"/>
                <a:cs typeface="Arial"/>
                <a:sym typeface="Arial"/>
              </a:rPr>
              <a:t>STORING REUSABLE TEACHING MATERIALS THAT YOU CAN USE WITH COURSE MANAGEMENT SYSTEMS </a:t>
            </a:r>
          </a:p>
        </p:txBody>
      </p:sp>
      <p:sp>
        <p:nvSpPr>
          <p:cNvPr name="TextBox 40" id="40"/>
          <p:cNvSpPr txBox="true"/>
          <p:nvPr/>
        </p:nvSpPr>
        <p:spPr>
          <a:xfrm rot="0">
            <a:off x="9935583" y="4336928"/>
            <a:ext cx="8116159" cy="1533525"/>
          </a:xfrm>
          <a:prstGeom prst="rect">
            <a:avLst/>
          </a:prstGeom>
        </p:spPr>
        <p:txBody>
          <a:bodyPr anchor="t" rtlCol="false" tIns="0" lIns="0" bIns="0" rIns="0">
            <a:spAutoFit/>
          </a:bodyPr>
          <a:lstStyle/>
          <a:p>
            <a:pPr algn="l">
              <a:lnSpc>
                <a:spcPts val="2999"/>
              </a:lnSpc>
            </a:pPr>
            <a:r>
              <a:rPr lang="en-US" sz="2499">
                <a:solidFill>
                  <a:srgbClr val="E9E9E9"/>
                </a:solidFill>
                <a:latin typeface="Arial"/>
                <a:ea typeface="Arial"/>
                <a:cs typeface="Arial"/>
                <a:sym typeface="Arial"/>
              </a:rPr>
              <a:t>ARCHIVING AND DISTRIBUTING MATERIAL YOU WOULD CURRENTLY PUT ON YOUR PERSONAL WEBSITE </a:t>
            </a:r>
          </a:p>
          <a:p>
            <a:pPr algn="l" marL="0" indent="0" lvl="0">
              <a:lnSpc>
                <a:spcPts val="2999"/>
              </a:lnSpc>
              <a:spcBef>
                <a:spcPct val="0"/>
              </a:spcBef>
            </a:pPr>
          </a:p>
        </p:txBody>
      </p:sp>
      <p:sp>
        <p:nvSpPr>
          <p:cNvPr name="TextBox 41" id="41"/>
          <p:cNvSpPr txBox="true"/>
          <p:nvPr/>
        </p:nvSpPr>
        <p:spPr>
          <a:xfrm rot="0">
            <a:off x="9969159" y="5699346"/>
            <a:ext cx="8116159" cy="790575"/>
          </a:xfrm>
          <a:prstGeom prst="rect">
            <a:avLst/>
          </a:prstGeom>
        </p:spPr>
        <p:txBody>
          <a:bodyPr anchor="t" rtlCol="false" tIns="0" lIns="0" bIns="0" rIns="0">
            <a:spAutoFit/>
          </a:bodyPr>
          <a:lstStyle/>
          <a:p>
            <a:pPr algn="l" marL="0" indent="0" lvl="0">
              <a:lnSpc>
                <a:spcPts val="2999"/>
              </a:lnSpc>
              <a:spcBef>
                <a:spcPct val="0"/>
              </a:spcBef>
            </a:pPr>
            <a:r>
              <a:rPr lang="en-US" sz="2499">
                <a:solidFill>
                  <a:srgbClr val="E9E9E9"/>
                </a:solidFill>
                <a:latin typeface="Arial"/>
                <a:ea typeface="Arial"/>
                <a:cs typeface="Arial"/>
                <a:sym typeface="Arial"/>
              </a:rPr>
              <a:t>SHOWCASING STUDENTS’ THESES AND DISERTATIONS</a:t>
            </a:r>
          </a:p>
        </p:txBody>
      </p:sp>
      <p:sp>
        <p:nvSpPr>
          <p:cNvPr name="TextBox 42" id="42"/>
          <p:cNvSpPr txBox="true"/>
          <p:nvPr/>
        </p:nvSpPr>
        <p:spPr>
          <a:xfrm rot="0">
            <a:off x="9019946" y="3364108"/>
            <a:ext cx="423451" cy="493099"/>
          </a:xfrm>
          <a:prstGeom prst="rect">
            <a:avLst/>
          </a:prstGeom>
        </p:spPr>
        <p:txBody>
          <a:bodyPr anchor="t" rtlCol="false" tIns="0" lIns="0" bIns="0" rIns="0">
            <a:spAutoFit/>
          </a:bodyPr>
          <a:lstStyle/>
          <a:p>
            <a:pPr algn="ctr" marL="0" indent="0" lvl="0">
              <a:lnSpc>
                <a:spcPts val="3429"/>
              </a:lnSpc>
            </a:pPr>
            <a:r>
              <a:rPr lang="en-US" b="true" sz="2857">
                <a:solidFill>
                  <a:srgbClr val="E9E9E9"/>
                </a:solidFill>
                <a:latin typeface="Arial Bold"/>
                <a:ea typeface="Arial Bold"/>
                <a:cs typeface="Arial Bold"/>
                <a:sym typeface="Arial Bold"/>
              </a:rPr>
              <a:t>3</a:t>
            </a:r>
          </a:p>
        </p:txBody>
      </p:sp>
      <p:sp>
        <p:nvSpPr>
          <p:cNvPr name="TextBox 43" id="43"/>
          <p:cNvSpPr txBox="true"/>
          <p:nvPr/>
        </p:nvSpPr>
        <p:spPr>
          <a:xfrm rot="0">
            <a:off x="9010728" y="4630765"/>
            <a:ext cx="423451" cy="493099"/>
          </a:xfrm>
          <a:prstGeom prst="rect">
            <a:avLst/>
          </a:prstGeom>
        </p:spPr>
        <p:txBody>
          <a:bodyPr anchor="t" rtlCol="false" tIns="0" lIns="0" bIns="0" rIns="0">
            <a:spAutoFit/>
          </a:bodyPr>
          <a:lstStyle/>
          <a:p>
            <a:pPr algn="ctr" marL="0" indent="0" lvl="0">
              <a:lnSpc>
                <a:spcPts val="3429"/>
              </a:lnSpc>
            </a:pPr>
            <a:r>
              <a:rPr lang="en-US" b="true" sz="2857">
                <a:solidFill>
                  <a:srgbClr val="E9E9E9"/>
                </a:solidFill>
                <a:latin typeface="Arial Bold"/>
                <a:ea typeface="Arial Bold"/>
                <a:cs typeface="Arial Bold"/>
                <a:sym typeface="Arial Bold"/>
              </a:rPr>
              <a:t>4</a:t>
            </a:r>
          </a:p>
        </p:txBody>
      </p:sp>
      <p:sp>
        <p:nvSpPr>
          <p:cNvPr name="TextBox 44" id="44"/>
          <p:cNvSpPr txBox="true"/>
          <p:nvPr/>
        </p:nvSpPr>
        <p:spPr>
          <a:xfrm rot="0">
            <a:off x="9020987" y="5828683"/>
            <a:ext cx="423451" cy="493099"/>
          </a:xfrm>
          <a:prstGeom prst="rect">
            <a:avLst/>
          </a:prstGeom>
        </p:spPr>
        <p:txBody>
          <a:bodyPr anchor="t" rtlCol="false" tIns="0" lIns="0" bIns="0" rIns="0">
            <a:spAutoFit/>
          </a:bodyPr>
          <a:lstStyle/>
          <a:p>
            <a:pPr algn="ctr" marL="0" indent="0" lvl="0">
              <a:lnSpc>
                <a:spcPts val="3429"/>
              </a:lnSpc>
            </a:pPr>
            <a:r>
              <a:rPr lang="en-US" b="true" sz="2857">
                <a:solidFill>
                  <a:srgbClr val="E9E9E9"/>
                </a:solidFill>
                <a:latin typeface="Arial Bold"/>
                <a:ea typeface="Arial Bold"/>
                <a:cs typeface="Arial Bold"/>
                <a:sym typeface="Arial Bold"/>
              </a:rPr>
              <a:t>5</a:t>
            </a:r>
          </a:p>
        </p:txBody>
      </p:sp>
      <p:sp>
        <p:nvSpPr>
          <p:cNvPr name="TextBox 45" id="45"/>
          <p:cNvSpPr txBox="true"/>
          <p:nvPr/>
        </p:nvSpPr>
        <p:spPr>
          <a:xfrm rot="0">
            <a:off x="9964104" y="6632796"/>
            <a:ext cx="8195393" cy="790575"/>
          </a:xfrm>
          <a:prstGeom prst="rect">
            <a:avLst/>
          </a:prstGeom>
        </p:spPr>
        <p:txBody>
          <a:bodyPr anchor="t" rtlCol="false" tIns="0" lIns="0" bIns="0" rIns="0">
            <a:spAutoFit/>
          </a:bodyPr>
          <a:lstStyle/>
          <a:p>
            <a:pPr algn="l" marL="0" indent="0" lvl="0">
              <a:lnSpc>
                <a:spcPts val="2999"/>
              </a:lnSpc>
              <a:spcBef>
                <a:spcPct val="0"/>
              </a:spcBef>
            </a:pPr>
            <a:r>
              <a:rPr lang="en-US" sz="2499">
                <a:solidFill>
                  <a:srgbClr val="E9E9E9"/>
                </a:solidFill>
                <a:latin typeface="Arial"/>
                <a:ea typeface="Arial"/>
                <a:cs typeface="Arial"/>
                <a:sym typeface="Arial"/>
              </a:rPr>
              <a:t>STORING EXAMPLES OF STUDENTS’PROJECTS (WITH THE STUDENTS’ PERMISSION)</a:t>
            </a:r>
          </a:p>
        </p:txBody>
      </p:sp>
      <p:sp>
        <p:nvSpPr>
          <p:cNvPr name="TextBox 46" id="46"/>
          <p:cNvSpPr txBox="true"/>
          <p:nvPr/>
        </p:nvSpPr>
        <p:spPr>
          <a:xfrm rot="0">
            <a:off x="9011914" y="6836101"/>
            <a:ext cx="423451" cy="493130"/>
          </a:xfrm>
          <a:prstGeom prst="rect">
            <a:avLst/>
          </a:prstGeom>
        </p:spPr>
        <p:txBody>
          <a:bodyPr anchor="t" rtlCol="false" tIns="0" lIns="0" bIns="0" rIns="0">
            <a:spAutoFit/>
          </a:bodyPr>
          <a:lstStyle/>
          <a:p>
            <a:pPr algn="ctr" marL="0" indent="0" lvl="0">
              <a:lnSpc>
                <a:spcPts val="3429"/>
              </a:lnSpc>
            </a:pPr>
            <a:r>
              <a:rPr lang="en-US" b="true" sz="2857">
                <a:solidFill>
                  <a:srgbClr val="E9E9E9"/>
                </a:solidFill>
                <a:latin typeface="Arial Bold"/>
                <a:ea typeface="Arial Bold"/>
                <a:cs typeface="Arial Bold"/>
                <a:sym typeface="Arial Bold"/>
              </a:rPr>
              <a:t>6</a:t>
            </a:r>
          </a:p>
        </p:txBody>
      </p:sp>
      <p:sp>
        <p:nvSpPr>
          <p:cNvPr name="TextBox 47" id="47"/>
          <p:cNvSpPr txBox="true"/>
          <p:nvPr/>
        </p:nvSpPr>
        <p:spPr>
          <a:xfrm rot="0">
            <a:off x="9982702" y="7583064"/>
            <a:ext cx="8195393" cy="790575"/>
          </a:xfrm>
          <a:prstGeom prst="rect">
            <a:avLst/>
          </a:prstGeom>
        </p:spPr>
        <p:txBody>
          <a:bodyPr anchor="t" rtlCol="false" tIns="0" lIns="0" bIns="0" rIns="0">
            <a:spAutoFit/>
          </a:bodyPr>
          <a:lstStyle/>
          <a:p>
            <a:pPr algn="l" marL="0" indent="0" lvl="0">
              <a:lnSpc>
                <a:spcPts val="2999"/>
              </a:lnSpc>
              <a:spcBef>
                <a:spcPct val="0"/>
              </a:spcBef>
            </a:pPr>
            <a:r>
              <a:rPr lang="en-US" sz="2499">
                <a:solidFill>
                  <a:srgbClr val="E9E9E9"/>
                </a:solidFill>
                <a:latin typeface="Arial"/>
                <a:ea typeface="Arial"/>
                <a:cs typeface="Arial"/>
                <a:sym typeface="Arial"/>
              </a:rPr>
              <a:t>·SHOWCASING STUDENTS’ THESES (AGAIN WITH PERMISSION)</a:t>
            </a:r>
          </a:p>
        </p:txBody>
      </p:sp>
      <p:sp>
        <p:nvSpPr>
          <p:cNvPr name="TextBox 48" id="48"/>
          <p:cNvSpPr txBox="true"/>
          <p:nvPr/>
        </p:nvSpPr>
        <p:spPr>
          <a:xfrm rot="0">
            <a:off x="9030512" y="7786369"/>
            <a:ext cx="423451" cy="493130"/>
          </a:xfrm>
          <a:prstGeom prst="rect">
            <a:avLst/>
          </a:prstGeom>
        </p:spPr>
        <p:txBody>
          <a:bodyPr anchor="t" rtlCol="false" tIns="0" lIns="0" bIns="0" rIns="0">
            <a:spAutoFit/>
          </a:bodyPr>
          <a:lstStyle/>
          <a:p>
            <a:pPr algn="ctr" marL="0" indent="0" lvl="0">
              <a:lnSpc>
                <a:spcPts val="3429"/>
              </a:lnSpc>
            </a:pPr>
            <a:r>
              <a:rPr lang="en-US" b="true" sz="2857">
                <a:solidFill>
                  <a:srgbClr val="E9E9E9"/>
                </a:solidFill>
                <a:latin typeface="Arial Bold"/>
                <a:ea typeface="Arial Bold"/>
                <a:cs typeface="Arial Bold"/>
                <a:sym typeface="Arial Bold"/>
              </a:rPr>
              <a:t>7</a:t>
            </a:r>
          </a:p>
        </p:txBody>
      </p:sp>
    </p:spTree>
  </p:cSld>
  <p:clrMapOvr>
    <a:masterClrMapping/>
  </p:clrMapOvr>
  <p:transition spd="slow">
    <p:push dir="u"/>
  </p:transition>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4F54D3"/>
        </a:solidFill>
      </p:bgPr>
    </p:bg>
    <p:spTree>
      <p:nvGrpSpPr>
        <p:cNvPr id="1" name=""/>
        <p:cNvGrpSpPr/>
        <p:nvPr/>
      </p:nvGrpSpPr>
      <p:grpSpPr>
        <a:xfrm>
          <a:off x="0" y="0"/>
          <a:ext cx="0" cy="0"/>
          <a:chOff x="0" y="0"/>
          <a:chExt cx="0" cy="0"/>
        </a:xfrm>
      </p:grpSpPr>
      <p:grpSp>
        <p:nvGrpSpPr>
          <p:cNvPr name="Group 2" id="2"/>
          <p:cNvGrpSpPr/>
          <p:nvPr/>
        </p:nvGrpSpPr>
        <p:grpSpPr>
          <a:xfrm rot="0">
            <a:off x="4061781" y="6970845"/>
            <a:ext cx="852258" cy="1117376"/>
            <a:chOff x="0" y="0"/>
            <a:chExt cx="314221" cy="411969"/>
          </a:xfrm>
        </p:grpSpPr>
        <p:sp>
          <p:nvSpPr>
            <p:cNvPr name="Freeform 3" id="3"/>
            <p:cNvSpPr/>
            <p:nvPr/>
          </p:nvSpPr>
          <p:spPr>
            <a:xfrm flipH="false" flipV="false" rot="0">
              <a:off x="0" y="0"/>
              <a:ext cx="314221" cy="411969"/>
            </a:xfrm>
            <a:custGeom>
              <a:avLst/>
              <a:gdLst/>
              <a:ahLst/>
              <a:cxnLst/>
              <a:rect r="r" b="b" t="t" l="l"/>
              <a:pathLst>
                <a:path h="411969" w="314221">
                  <a:moveTo>
                    <a:pt x="157111" y="0"/>
                  </a:moveTo>
                  <a:lnTo>
                    <a:pt x="157111" y="0"/>
                  </a:lnTo>
                  <a:cubicBezTo>
                    <a:pt x="198779" y="0"/>
                    <a:pt x="238741" y="16553"/>
                    <a:pt x="268205" y="46017"/>
                  </a:cubicBezTo>
                  <a:cubicBezTo>
                    <a:pt x="297669" y="75481"/>
                    <a:pt x="314221" y="115442"/>
                    <a:pt x="314221" y="157111"/>
                  </a:cubicBezTo>
                  <a:lnTo>
                    <a:pt x="314221" y="254858"/>
                  </a:lnTo>
                  <a:cubicBezTo>
                    <a:pt x="314221" y="296526"/>
                    <a:pt x="297669" y="336488"/>
                    <a:pt x="268205" y="365952"/>
                  </a:cubicBezTo>
                  <a:cubicBezTo>
                    <a:pt x="238741" y="395416"/>
                    <a:pt x="198779" y="411969"/>
                    <a:pt x="157111" y="411969"/>
                  </a:cubicBezTo>
                  <a:lnTo>
                    <a:pt x="157111" y="411969"/>
                  </a:lnTo>
                  <a:cubicBezTo>
                    <a:pt x="115442" y="411969"/>
                    <a:pt x="75481" y="395416"/>
                    <a:pt x="46017" y="365952"/>
                  </a:cubicBezTo>
                  <a:cubicBezTo>
                    <a:pt x="16553" y="336488"/>
                    <a:pt x="0" y="296526"/>
                    <a:pt x="0" y="254858"/>
                  </a:cubicBezTo>
                  <a:lnTo>
                    <a:pt x="0" y="157111"/>
                  </a:lnTo>
                  <a:cubicBezTo>
                    <a:pt x="0" y="115442"/>
                    <a:pt x="16553" y="75481"/>
                    <a:pt x="46017" y="46017"/>
                  </a:cubicBezTo>
                  <a:cubicBezTo>
                    <a:pt x="75481" y="16553"/>
                    <a:pt x="115442" y="0"/>
                    <a:pt x="157111" y="0"/>
                  </a:cubicBezTo>
                  <a:close/>
                </a:path>
              </a:pathLst>
            </a:custGeom>
            <a:solidFill>
              <a:srgbClr val="000000">
                <a:alpha val="0"/>
              </a:srgbClr>
            </a:solidFill>
            <a:ln w="9525" cap="rnd">
              <a:solidFill>
                <a:srgbClr val="E9E9E9"/>
              </a:solidFill>
              <a:prstDash val="solid"/>
              <a:round/>
            </a:ln>
          </p:spPr>
        </p:sp>
        <p:sp>
          <p:nvSpPr>
            <p:cNvPr name="TextBox 4" id="4"/>
            <p:cNvSpPr txBox="true"/>
            <p:nvPr/>
          </p:nvSpPr>
          <p:spPr>
            <a:xfrm>
              <a:off x="0" y="-76200"/>
              <a:ext cx="314221" cy="488169"/>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1028700" y="837942"/>
            <a:ext cx="8518331" cy="4059111"/>
          </a:xfrm>
          <a:prstGeom prst="rect">
            <a:avLst/>
          </a:prstGeom>
        </p:spPr>
        <p:txBody>
          <a:bodyPr anchor="t" rtlCol="false" tIns="0" lIns="0" bIns="0" rIns="0">
            <a:spAutoFit/>
          </a:bodyPr>
          <a:lstStyle/>
          <a:p>
            <a:pPr algn="l">
              <a:lnSpc>
                <a:spcPts val="10557"/>
              </a:lnSpc>
            </a:pPr>
            <a:r>
              <a:rPr lang="en-US" sz="10557" spc="-538" b="true">
                <a:solidFill>
                  <a:srgbClr val="E9E9E9"/>
                </a:solidFill>
                <a:latin typeface="Open Sauce Bold"/>
                <a:ea typeface="Open Sauce Bold"/>
                <a:cs typeface="Open Sauce Bold"/>
                <a:sym typeface="Open Sauce Bold"/>
              </a:rPr>
              <a:t>What can DSpace be used for</a:t>
            </a:r>
          </a:p>
        </p:txBody>
      </p:sp>
      <p:sp>
        <p:nvSpPr>
          <p:cNvPr name="TextBox 6" id="6"/>
          <p:cNvSpPr txBox="true"/>
          <p:nvPr/>
        </p:nvSpPr>
        <p:spPr>
          <a:xfrm rot="0">
            <a:off x="4154335" y="5771705"/>
            <a:ext cx="9979330" cy="981075"/>
          </a:xfrm>
          <a:prstGeom prst="rect">
            <a:avLst/>
          </a:prstGeom>
        </p:spPr>
        <p:txBody>
          <a:bodyPr anchor="t" rtlCol="false" tIns="0" lIns="0" bIns="0" rIns="0">
            <a:spAutoFit/>
          </a:bodyPr>
          <a:lstStyle/>
          <a:p>
            <a:pPr algn="l">
              <a:lnSpc>
                <a:spcPts val="3600"/>
              </a:lnSpc>
            </a:pPr>
            <a:r>
              <a:rPr lang="en-US" sz="3000">
                <a:solidFill>
                  <a:srgbClr val="E9E9E9"/>
                </a:solidFill>
                <a:latin typeface="Arial"/>
                <a:ea typeface="Arial"/>
                <a:cs typeface="Arial"/>
                <a:sym typeface="Arial"/>
              </a:rPr>
              <a:t>DSPACE CAN BE USED TO STORE ANY TYPE OF DIGITAL MEDIUM. EXAMPLES INCLUDE:</a:t>
            </a:r>
          </a:p>
        </p:txBody>
      </p:sp>
      <p:sp>
        <p:nvSpPr>
          <p:cNvPr name="TextBox 7" id="7"/>
          <p:cNvSpPr txBox="true"/>
          <p:nvPr/>
        </p:nvSpPr>
        <p:spPr>
          <a:xfrm rot="0">
            <a:off x="5116121" y="7298941"/>
            <a:ext cx="1828728" cy="680085"/>
          </a:xfrm>
          <a:prstGeom prst="rect">
            <a:avLst/>
          </a:prstGeom>
        </p:spPr>
        <p:txBody>
          <a:bodyPr anchor="t" rtlCol="false" tIns="0" lIns="0" bIns="0" rIns="0">
            <a:spAutoFit/>
          </a:bodyPr>
          <a:lstStyle/>
          <a:p>
            <a:pPr algn="l">
              <a:lnSpc>
                <a:spcPts val="2400"/>
              </a:lnSpc>
            </a:pPr>
            <a:r>
              <a:rPr lang="en-US" b="true" sz="2400">
                <a:solidFill>
                  <a:srgbClr val="E9E9E9"/>
                </a:solidFill>
                <a:latin typeface="Arial Bold"/>
                <a:ea typeface="Arial Bold"/>
                <a:cs typeface="Arial Bold"/>
                <a:sym typeface="Arial Bold"/>
              </a:rPr>
              <a:t>JOURNAL PAPERS</a:t>
            </a:r>
          </a:p>
        </p:txBody>
      </p:sp>
      <p:sp>
        <p:nvSpPr>
          <p:cNvPr name="TextBox 8" id="8"/>
          <p:cNvSpPr txBox="true"/>
          <p:nvPr/>
        </p:nvSpPr>
        <p:spPr>
          <a:xfrm rot="0">
            <a:off x="4161020" y="7298941"/>
            <a:ext cx="584172" cy="564650"/>
          </a:xfrm>
          <a:prstGeom prst="rect">
            <a:avLst/>
          </a:prstGeom>
        </p:spPr>
        <p:txBody>
          <a:bodyPr anchor="t" rtlCol="false" tIns="0" lIns="0" bIns="0" rIns="0">
            <a:spAutoFit/>
          </a:bodyPr>
          <a:lstStyle/>
          <a:p>
            <a:pPr algn="r">
              <a:lnSpc>
                <a:spcPts val="3643"/>
              </a:lnSpc>
            </a:pPr>
            <a:r>
              <a:rPr lang="en-US" b="true" sz="3643">
                <a:solidFill>
                  <a:srgbClr val="E9E9E9"/>
                </a:solidFill>
                <a:latin typeface="Arial Bold"/>
                <a:ea typeface="Arial Bold"/>
                <a:cs typeface="Arial Bold"/>
                <a:sym typeface="Arial Bold"/>
              </a:rPr>
              <a:t>01</a:t>
            </a:r>
          </a:p>
        </p:txBody>
      </p:sp>
      <p:grpSp>
        <p:nvGrpSpPr>
          <p:cNvPr name="Group 9" id="9"/>
          <p:cNvGrpSpPr/>
          <p:nvPr/>
        </p:nvGrpSpPr>
        <p:grpSpPr>
          <a:xfrm rot="368390">
            <a:off x="12330857" y="739186"/>
            <a:ext cx="5216869" cy="5216869"/>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2"/>
              <a:stretch>
                <a:fillRect l="-10293" t="0" r="-39800" b="0"/>
              </a:stretch>
            </a:blipFill>
          </p:spPr>
        </p:sp>
      </p:grpSp>
      <p:grpSp>
        <p:nvGrpSpPr>
          <p:cNvPr name="Group 11" id="11"/>
          <p:cNvGrpSpPr/>
          <p:nvPr/>
        </p:nvGrpSpPr>
        <p:grpSpPr>
          <a:xfrm rot="4388562">
            <a:off x="1891579" y="5673534"/>
            <a:ext cx="1798448" cy="1798448"/>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2700000"/>
            </a:gradFill>
          </p:spPr>
        </p:sp>
        <p:sp>
          <p:nvSpPr>
            <p:cNvPr name="TextBox 13" id="13"/>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6248152">
            <a:off x="16814340" y="4879485"/>
            <a:ext cx="2681188" cy="2681188"/>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2700000"/>
            </a:gradFill>
          </p:spPr>
        </p:sp>
        <p:sp>
          <p:nvSpPr>
            <p:cNvPr name="TextBox 16" id="16"/>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9144000" y="-64450"/>
            <a:ext cx="2778263" cy="2778263"/>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2700000"/>
            </a:gradFill>
          </p:spPr>
        </p:sp>
        <p:sp>
          <p:nvSpPr>
            <p:cNvPr name="TextBox 19" id="19"/>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0">
            <a:off x="7451732" y="6970845"/>
            <a:ext cx="852258" cy="1117376"/>
            <a:chOff x="0" y="0"/>
            <a:chExt cx="314221" cy="411969"/>
          </a:xfrm>
        </p:grpSpPr>
        <p:sp>
          <p:nvSpPr>
            <p:cNvPr name="Freeform 21" id="21"/>
            <p:cNvSpPr/>
            <p:nvPr/>
          </p:nvSpPr>
          <p:spPr>
            <a:xfrm flipH="false" flipV="false" rot="0">
              <a:off x="0" y="0"/>
              <a:ext cx="314221" cy="411969"/>
            </a:xfrm>
            <a:custGeom>
              <a:avLst/>
              <a:gdLst/>
              <a:ahLst/>
              <a:cxnLst/>
              <a:rect r="r" b="b" t="t" l="l"/>
              <a:pathLst>
                <a:path h="411969" w="314221">
                  <a:moveTo>
                    <a:pt x="157111" y="0"/>
                  </a:moveTo>
                  <a:lnTo>
                    <a:pt x="157111" y="0"/>
                  </a:lnTo>
                  <a:cubicBezTo>
                    <a:pt x="198779" y="0"/>
                    <a:pt x="238741" y="16553"/>
                    <a:pt x="268205" y="46017"/>
                  </a:cubicBezTo>
                  <a:cubicBezTo>
                    <a:pt x="297669" y="75481"/>
                    <a:pt x="314221" y="115442"/>
                    <a:pt x="314221" y="157111"/>
                  </a:cubicBezTo>
                  <a:lnTo>
                    <a:pt x="314221" y="254858"/>
                  </a:lnTo>
                  <a:cubicBezTo>
                    <a:pt x="314221" y="296526"/>
                    <a:pt x="297669" y="336488"/>
                    <a:pt x="268205" y="365952"/>
                  </a:cubicBezTo>
                  <a:cubicBezTo>
                    <a:pt x="238741" y="395416"/>
                    <a:pt x="198779" y="411969"/>
                    <a:pt x="157111" y="411969"/>
                  </a:cubicBezTo>
                  <a:lnTo>
                    <a:pt x="157111" y="411969"/>
                  </a:lnTo>
                  <a:cubicBezTo>
                    <a:pt x="115442" y="411969"/>
                    <a:pt x="75481" y="395416"/>
                    <a:pt x="46017" y="365952"/>
                  </a:cubicBezTo>
                  <a:cubicBezTo>
                    <a:pt x="16553" y="336488"/>
                    <a:pt x="0" y="296526"/>
                    <a:pt x="0" y="254858"/>
                  </a:cubicBezTo>
                  <a:lnTo>
                    <a:pt x="0" y="157111"/>
                  </a:lnTo>
                  <a:cubicBezTo>
                    <a:pt x="0" y="115442"/>
                    <a:pt x="16553" y="75481"/>
                    <a:pt x="46017" y="46017"/>
                  </a:cubicBezTo>
                  <a:cubicBezTo>
                    <a:pt x="75481" y="16553"/>
                    <a:pt x="115442" y="0"/>
                    <a:pt x="157111" y="0"/>
                  </a:cubicBezTo>
                  <a:close/>
                </a:path>
              </a:pathLst>
            </a:custGeom>
            <a:solidFill>
              <a:srgbClr val="000000">
                <a:alpha val="0"/>
              </a:srgbClr>
            </a:solidFill>
            <a:ln w="9525" cap="rnd">
              <a:solidFill>
                <a:srgbClr val="E9E9E9"/>
              </a:solidFill>
              <a:prstDash val="solid"/>
              <a:round/>
            </a:ln>
          </p:spPr>
        </p:sp>
        <p:sp>
          <p:nvSpPr>
            <p:cNvPr name="TextBox 22" id="22"/>
            <p:cNvSpPr txBox="true"/>
            <p:nvPr/>
          </p:nvSpPr>
          <p:spPr>
            <a:xfrm>
              <a:off x="0" y="-76200"/>
              <a:ext cx="314221" cy="488169"/>
            </a:xfrm>
            <a:prstGeom prst="rect">
              <a:avLst/>
            </a:prstGeom>
          </p:spPr>
          <p:txBody>
            <a:bodyPr anchor="ctr" rtlCol="false" tIns="50800" lIns="50800" bIns="50800" rIns="50800"/>
            <a:lstStyle/>
            <a:p>
              <a:pPr algn="ctr">
                <a:lnSpc>
                  <a:spcPts val="2659"/>
                </a:lnSpc>
              </a:pPr>
            </a:p>
          </p:txBody>
        </p:sp>
      </p:grpSp>
      <p:sp>
        <p:nvSpPr>
          <p:cNvPr name="TextBox 23" id="23"/>
          <p:cNvSpPr txBox="true"/>
          <p:nvPr/>
        </p:nvSpPr>
        <p:spPr>
          <a:xfrm rot="0">
            <a:off x="8370665" y="7298941"/>
            <a:ext cx="1828728" cy="375285"/>
          </a:xfrm>
          <a:prstGeom prst="rect">
            <a:avLst/>
          </a:prstGeom>
        </p:spPr>
        <p:txBody>
          <a:bodyPr anchor="t" rtlCol="false" tIns="0" lIns="0" bIns="0" rIns="0">
            <a:spAutoFit/>
          </a:bodyPr>
          <a:lstStyle/>
          <a:p>
            <a:pPr algn="l">
              <a:lnSpc>
                <a:spcPts val="2400"/>
              </a:lnSpc>
            </a:pPr>
            <a:r>
              <a:rPr lang="en-US" b="true" sz="2400">
                <a:solidFill>
                  <a:srgbClr val="E9E9E9"/>
                </a:solidFill>
                <a:latin typeface="Arial Bold"/>
                <a:ea typeface="Arial Bold"/>
                <a:cs typeface="Arial Bold"/>
                <a:sym typeface="Arial Bold"/>
              </a:rPr>
              <a:t>DATA SET</a:t>
            </a:r>
          </a:p>
        </p:txBody>
      </p:sp>
      <p:sp>
        <p:nvSpPr>
          <p:cNvPr name="TextBox 24" id="24"/>
          <p:cNvSpPr txBox="true"/>
          <p:nvPr/>
        </p:nvSpPr>
        <p:spPr>
          <a:xfrm rot="0">
            <a:off x="7525208" y="7298941"/>
            <a:ext cx="584172" cy="564744"/>
          </a:xfrm>
          <a:prstGeom prst="rect">
            <a:avLst/>
          </a:prstGeom>
        </p:spPr>
        <p:txBody>
          <a:bodyPr anchor="t" rtlCol="false" tIns="0" lIns="0" bIns="0" rIns="0">
            <a:spAutoFit/>
          </a:bodyPr>
          <a:lstStyle/>
          <a:p>
            <a:pPr algn="r">
              <a:lnSpc>
                <a:spcPts val="3643"/>
              </a:lnSpc>
            </a:pPr>
            <a:r>
              <a:rPr lang="en-US" b="true" sz="3643">
                <a:solidFill>
                  <a:srgbClr val="E9E9E9"/>
                </a:solidFill>
                <a:latin typeface="Arial Bold"/>
                <a:ea typeface="Arial Bold"/>
                <a:cs typeface="Arial Bold"/>
                <a:sym typeface="Arial Bold"/>
              </a:rPr>
              <a:t>02</a:t>
            </a:r>
          </a:p>
        </p:txBody>
      </p:sp>
      <p:grpSp>
        <p:nvGrpSpPr>
          <p:cNvPr name="Group 25" id="25"/>
          <p:cNvGrpSpPr/>
          <p:nvPr/>
        </p:nvGrpSpPr>
        <p:grpSpPr>
          <a:xfrm rot="0">
            <a:off x="10625299" y="6970845"/>
            <a:ext cx="852258" cy="1117376"/>
            <a:chOff x="0" y="0"/>
            <a:chExt cx="314221" cy="411969"/>
          </a:xfrm>
        </p:grpSpPr>
        <p:sp>
          <p:nvSpPr>
            <p:cNvPr name="Freeform 26" id="26"/>
            <p:cNvSpPr/>
            <p:nvPr/>
          </p:nvSpPr>
          <p:spPr>
            <a:xfrm flipH="false" flipV="false" rot="0">
              <a:off x="0" y="0"/>
              <a:ext cx="314221" cy="411969"/>
            </a:xfrm>
            <a:custGeom>
              <a:avLst/>
              <a:gdLst/>
              <a:ahLst/>
              <a:cxnLst/>
              <a:rect r="r" b="b" t="t" l="l"/>
              <a:pathLst>
                <a:path h="411969" w="314221">
                  <a:moveTo>
                    <a:pt x="157111" y="0"/>
                  </a:moveTo>
                  <a:lnTo>
                    <a:pt x="157111" y="0"/>
                  </a:lnTo>
                  <a:cubicBezTo>
                    <a:pt x="198779" y="0"/>
                    <a:pt x="238741" y="16553"/>
                    <a:pt x="268205" y="46017"/>
                  </a:cubicBezTo>
                  <a:cubicBezTo>
                    <a:pt x="297669" y="75481"/>
                    <a:pt x="314221" y="115442"/>
                    <a:pt x="314221" y="157111"/>
                  </a:cubicBezTo>
                  <a:lnTo>
                    <a:pt x="314221" y="254858"/>
                  </a:lnTo>
                  <a:cubicBezTo>
                    <a:pt x="314221" y="296526"/>
                    <a:pt x="297669" y="336488"/>
                    <a:pt x="268205" y="365952"/>
                  </a:cubicBezTo>
                  <a:cubicBezTo>
                    <a:pt x="238741" y="395416"/>
                    <a:pt x="198779" y="411969"/>
                    <a:pt x="157111" y="411969"/>
                  </a:cubicBezTo>
                  <a:lnTo>
                    <a:pt x="157111" y="411969"/>
                  </a:lnTo>
                  <a:cubicBezTo>
                    <a:pt x="115442" y="411969"/>
                    <a:pt x="75481" y="395416"/>
                    <a:pt x="46017" y="365952"/>
                  </a:cubicBezTo>
                  <a:cubicBezTo>
                    <a:pt x="16553" y="336488"/>
                    <a:pt x="0" y="296526"/>
                    <a:pt x="0" y="254858"/>
                  </a:cubicBezTo>
                  <a:lnTo>
                    <a:pt x="0" y="157111"/>
                  </a:lnTo>
                  <a:cubicBezTo>
                    <a:pt x="0" y="115442"/>
                    <a:pt x="16553" y="75481"/>
                    <a:pt x="46017" y="46017"/>
                  </a:cubicBezTo>
                  <a:cubicBezTo>
                    <a:pt x="75481" y="16553"/>
                    <a:pt x="115442" y="0"/>
                    <a:pt x="157111" y="0"/>
                  </a:cubicBezTo>
                  <a:close/>
                </a:path>
              </a:pathLst>
            </a:custGeom>
            <a:solidFill>
              <a:srgbClr val="000000">
                <a:alpha val="0"/>
              </a:srgbClr>
            </a:solidFill>
            <a:ln w="9525" cap="rnd">
              <a:solidFill>
                <a:srgbClr val="E9E9E9"/>
              </a:solidFill>
              <a:prstDash val="solid"/>
              <a:round/>
            </a:ln>
          </p:spPr>
        </p:sp>
        <p:sp>
          <p:nvSpPr>
            <p:cNvPr name="TextBox 27" id="27"/>
            <p:cNvSpPr txBox="true"/>
            <p:nvPr/>
          </p:nvSpPr>
          <p:spPr>
            <a:xfrm>
              <a:off x="0" y="-76200"/>
              <a:ext cx="314221" cy="488169"/>
            </a:xfrm>
            <a:prstGeom prst="rect">
              <a:avLst/>
            </a:prstGeom>
          </p:spPr>
          <p:txBody>
            <a:bodyPr anchor="ctr" rtlCol="false" tIns="50800" lIns="50800" bIns="50800" rIns="50800"/>
            <a:lstStyle/>
            <a:p>
              <a:pPr algn="ctr">
                <a:lnSpc>
                  <a:spcPts val="2659"/>
                </a:lnSpc>
              </a:pPr>
            </a:p>
          </p:txBody>
        </p:sp>
      </p:grpSp>
      <p:sp>
        <p:nvSpPr>
          <p:cNvPr name="TextBox 28" id="28"/>
          <p:cNvSpPr txBox="true"/>
          <p:nvPr/>
        </p:nvSpPr>
        <p:spPr>
          <a:xfrm rot="0">
            <a:off x="11679639" y="7298941"/>
            <a:ext cx="2076378" cy="680085"/>
          </a:xfrm>
          <a:prstGeom prst="rect">
            <a:avLst/>
          </a:prstGeom>
        </p:spPr>
        <p:txBody>
          <a:bodyPr anchor="t" rtlCol="false" tIns="0" lIns="0" bIns="0" rIns="0">
            <a:spAutoFit/>
          </a:bodyPr>
          <a:lstStyle/>
          <a:p>
            <a:pPr algn="l">
              <a:lnSpc>
                <a:spcPts val="2400"/>
              </a:lnSpc>
            </a:pPr>
            <a:r>
              <a:rPr lang="en-US" b="true" sz="2400">
                <a:solidFill>
                  <a:srgbClr val="E9E9E9"/>
                </a:solidFill>
                <a:latin typeface="Arial Bold"/>
                <a:ea typeface="Arial Bold"/>
                <a:cs typeface="Arial Bold"/>
                <a:sym typeface="Arial Bold"/>
              </a:rPr>
              <a:t>ELECTRONIC THESES</a:t>
            </a:r>
          </a:p>
        </p:txBody>
      </p:sp>
      <p:sp>
        <p:nvSpPr>
          <p:cNvPr name="TextBox 29" id="29"/>
          <p:cNvSpPr txBox="true"/>
          <p:nvPr/>
        </p:nvSpPr>
        <p:spPr>
          <a:xfrm rot="0">
            <a:off x="10724538" y="7298941"/>
            <a:ext cx="584172" cy="564744"/>
          </a:xfrm>
          <a:prstGeom prst="rect">
            <a:avLst/>
          </a:prstGeom>
        </p:spPr>
        <p:txBody>
          <a:bodyPr anchor="t" rtlCol="false" tIns="0" lIns="0" bIns="0" rIns="0">
            <a:spAutoFit/>
          </a:bodyPr>
          <a:lstStyle/>
          <a:p>
            <a:pPr algn="r">
              <a:lnSpc>
                <a:spcPts val="3643"/>
              </a:lnSpc>
            </a:pPr>
            <a:r>
              <a:rPr lang="en-US" b="true" sz="3643">
                <a:solidFill>
                  <a:srgbClr val="E9E9E9"/>
                </a:solidFill>
                <a:latin typeface="Arial Bold"/>
                <a:ea typeface="Arial Bold"/>
                <a:cs typeface="Arial Bold"/>
                <a:sym typeface="Arial Bold"/>
              </a:rPr>
              <a:t>03</a:t>
            </a:r>
          </a:p>
        </p:txBody>
      </p:sp>
      <p:grpSp>
        <p:nvGrpSpPr>
          <p:cNvPr name="Group 30" id="30"/>
          <p:cNvGrpSpPr/>
          <p:nvPr/>
        </p:nvGrpSpPr>
        <p:grpSpPr>
          <a:xfrm rot="0">
            <a:off x="13756017" y="6970845"/>
            <a:ext cx="852258" cy="1117376"/>
            <a:chOff x="0" y="0"/>
            <a:chExt cx="314221" cy="411969"/>
          </a:xfrm>
        </p:grpSpPr>
        <p:sp>
          <p:nvSpPr>
            <p:cNvPr name="Freeform 31" id="31"/>
            <p:cNvSpPr/>
            <p:nvPr/>
          </p:nvSpPr>
          <p:spPr>
            <a:xfrm flipH="false" flipV="false" rot="0">
              <a:off x="0" y="0"/>
              <a:ext cx="314221" cy="411969"/>
            </a:xfrm>
            <a:custGeom>
              <a:avLst/>
              <a:gdLst/>
              <a:ahLst/>
              <a:cxnLst/>
              <a:rect r="r" b="b" t="t" l="l"/>
              <a:pathLst>
                <a:path h="411969" w="314221">
                  <a:moveTo>
                    <a:pt x="157111" y="0"/>
                  </a:moveTo>
                  <a:lnTo>
                    <a:pt x="157111" y="0"/>
                  </a:lnTo>
                  <a:cubicBezTo>
                    <a:pt x="198779" y="0"/>
                    <a:pt x="238741" y="16553"/>
                    <a:pt x="268205" y="46017"/>
                  </a:cubicBezTo>
                  <a:cubicBezTo>
                    <a:pt x="297669" y="75481"/>
                    <a:pt x="314221" y="115442"/>
                    <a:pt x="314221" y="157111"/>
                  </a:cubicBezTo>
                  <a:lnTo>
                    <a:pt x="314221" y="254858"/>
                  </a:lnTo>
                  <a:cubicBezTo>
                    <a:pt x="314221" y="296526"/>
                    <a:pt x="297669" y="336488"/>
                    <a:pt x="268205" y="365952"/>
                  </a:cubicBezTo>
                  <a:cubicBezTo>
                    <a:pt x="238741" y="395416"/>
                    <a:pt x="198779" y="411969"/>
                    <a:pt x="157111" y="411969"/>
                  </a:cubicBezTo>
                  <a:lnTo>
                    <a:pt x="157111" y="411969"/>
                  </a:lnTo>
                  <a:cubicBezTo>
                    <a:pt x="115442" y="411969"/>
                    <a:pt x="75481" y="395416"/>
                    <a:pt x="46017" y="365952"/>
                  </a:cubicBezTo>
                  <a:cubicBezTo>
                    <a:pt x="16553" y="336488"/>
                    <a:pt x="0" y="296526"/>
                    <a:pt x="0" y="254858"/>
                  </a:cubicBezTo>
                  <a:lnTo>
                    <a:pt x="0" y="157111"/>
                  </a:lnTo>
                  <a:cubicBezTo>
                    <a:pt x="0" y="115442"/>
                    <a:pt x="16553" y="75481"/>
                    <a:pt x="46017" y="46017"/>
                  </a:cubicBezTo>
                  <a:cubicBezTo>
                    <a:pt x="75481" y="16553"/>
                    <a:pt x="115442" y="0"/>
                    <a:pt x="157111" y="0"/>
                  </a:cubicBezTo>
                  <a:close/>
                </a:path>
              </a:pathLst>
            </a:custGeom>
            <a:solidFill>
              <a:srgbClr val="000000">
                <a:alpha val="0"/>
              </a:srgbClr>
            </a:solidFill>
            <a:ln w="9525" cap="rnd">
              <a:solidFill>
                <a:srgbClr val="E9E9E9"/>
              </a:solidFill>
              <a:prstDash val="solid"/>
              <a:round/>
            </a:ln>
          </p:spPr>
        </p:sp>
        <p:sp>
          <p:nvSpPr>
            <p:cNvPr name="TextBox 32" id="32"/>
            <p:cNvSpPr txBox="true"/>
            <p:nvPr/>
          </p:nvSpPr>
          <p:spPr>
            <a:xfrm>
              <a:off x="0" y="-76200"/>
              <a:ext cx="314221" cy="488169"/>
            </a:xfrm>
            <a:prstGeom prst="rect">
              <a:avLst/>
            </a:prstGeom>
          </p:spPr>
          <p:txBody>
            <a:bodyPr anchor="ctr" rtlCol="false" tIns="50800" lIns="50800" bIns="50800" rIns="50800"/>
            <a:lstStyle/>
            <a:p>
              <a:pPr algn="ctr">
                <a:lnSpc>
                  <a:spcPts val="2659"/>
                </a:lnSpc>
              </a:pPr>
            </a:p>
          </p:txBody>
        </p:sp>
      </p:grpSp>
      <p:sp>
        <p:nvSpPr>
          <p:cNvPr name="TextBox 33" id="33"/>
          <p:cNvSpPr txBox="true"/>
          <p:nvPr/>
        </p:nvSpPr>
        <p:spPr>
          <a:xfrm rot="0">
            <a:off x="14810358" y="7298941"/>
            <a:ext cx="1828728" cy="375285"/>
          </a:xfrm>
          <a:prstGeom prst="rect">
            <a:avLst/>
          </a:prstGeom>
        </p:spPr>
        <p:txBody>
          <a:bodyPr anchor="t" rtlCol="false" tIns="0" lIns="0" bIns="0" rIns="0">
            <a:spAutoFit/>
          </a:bodyPr>
          <a:lstStyle/>
          <a:p>
            <a:pPr algn="l">
              <a:lnSpc>
                <a:spcPts val="2400"/>
              </a:lnSpc>
            </a:pPr>
            <a:r>
              <a:rPr lang="en-US" b="true" sz="2400">
                <a:solidFill>
                  <a:srgbClr val="E9E9E9"/>
                </a:solidFill>
                <a:latin typeface="Arial Bold"/>
                <a:ea typeface="Arial Bold"/>
                <a:cs typeface="Arial Bold"/>
                <a:sym typeface="Arial Bold"/>
              </a:rPr>
              <a:t>REPORTS</a:t>
            </a:r>
          </a:p>
        </p:txBody>
      </p:sp>
      <p:sp>
        <p:nvSpPr>
          <p:cNvPr name="TextBox 34" id="34"/>
          <p:cNvSpPr txBox="true"/>
          <p:nvPr/>
        </p:nvSpPr>
        <p:spPr>
          <a:xfrm rot="0">
            <a:off x="13855257" y="7298941"/>
            <a:ext cx="584172" cy="564744"/>
          </a:xfrm>
          <a:prstGeom prst="rect">
            <a:avLst/>
          </a:prstGeom>
        </p:spPr>
        <p:txBody>
          <a:bodyPr anchor="t" rtlCol="false" tIns="0" lIns="0" bIns="0" rIns="0">
            <a:spAutoFit/>
          </a:bodyPr>
          <a:lstStyle/>
          <a:p>
            <a:pPr algn="r">
              <a:lnSpc>
                <a:spcPts val="3643"/>
              </a:lnSpc>
            </a:pPr>
            <a:r>
              <a:rPr lang="en-US" b="true" sz="3643">
                <a:solidFill>
                  <a:srgbClr val="E9E9E9"/>
                </a:solidFill>
                <a:latin typeface="Arial Bold"/>
                <a:ea typeface="Arial Bold"/>
                <a:cs typeface="Arial Bold"/>
                <a:sym typeface="Arial Bold"/>
              </a:rPr>
              <a:t>04</a:t>
            </a:r>
          </a:p>
        </p:txBody>
      </p:sp>
      <p:grpSp>
        <p:nvGrpSpPr>
          <p:cNvPr name="Group 35" id="35"/>
          <p:cNvGrpSpPr/>
          <p:nvPr/>
        </p:nvGrpSpPr>
        <p:grpSpPr>
          <a:xfrm rot="0">
            <a:off x="4061781" y="8307297"/>
            <a:ext cx="852258" cy="1117376"/>
            <a:chOff x="0" y="0"/>
            <a:chExt cx="314221" cy="411969"/>
          </a:xfrm>
        </p:grpSpPr>
        <p:sp>
          <p:nvSpPr>
            <p:cNvPr name="Freeform 36" id="36"/>
            <p:cNvSpPr/>
            <p:nvPr/>
          </p:nvSpPr>
          <p:spPr>
            <a:xfrm flipH="false" flipV="false" rot="0">
              <a:off x="0" y="0"/>
              <a:ext cx="314221" cy="411969"/>
            </a:xfrm>
            <a:custGeom>
              <a:avLst/>
              <a:gdLst/>
              <a:ahLst/>
              <a:cxnLst/>
              <a:rect r="r" b="b" t="t" l="l"/>
              <a:pathLst>
                <a:path h="411969" w="314221">
                  <a:moveTo>
                    <a:pt x="157111" y="0"/>
                  </a:moveTo>
                  <a:lnTo>
                    <a:pt x="157111" y="0"/>
                  </a:lnTo>
                  <a:cubicBezTo>
                    <a:pt x="198779" y="0"/>
                    <a:pt x="238741" y="16553"/>
                    <a:pt x="268205" y="46017"/>
                  </a:cubicBezTo>
                  <a:cubicBezTo>
                    <a:pt x="297669" y="75481"/>
                    <a:pt x="314221" y="115442"/>
                    <a:pt x="314221" y="157111"/>
                  </a:cubicBezTo>
                  <a:lnTo>
                    <a:pt x="314221" y="254858"/>
                  </a:lnTo>
                  <a:cubicBezTo>
                    <a:pt x="314221" y="296526"/>
                    <a:pt x="297669" y="336488"/>
                    <a:pt x="268205" y="365952"/>
                  </a:cubicBezTo>
                  <a:cubicBezTo>
                    <a:pt x="238741" y="395416"/>
                    <a:pt x="198779" y="411969"/>
                    <a:pt x="157111" y="411969"/>
                  </a:cubicBezTo>
                  <a:lnTo>
                    <a:pt x="157111" y="411969"/>
                  </a:lnTo>
                  <a:cubicBezTo>
                    <a:pt x="115442" y="411969"/>
                    <a:pt x="75481" y="395416"/>
                    <a:pt x="46017" y="365952"/>
                  </a:cubicBezTo>
                  <a:cubicBezTo>
                    <a:pt x="16553" y="336488"/>
                    <a:pt x="0" y="296526"/>
                    <a:pt x="0" y="254858"/>
                  </a:cubicBezTo>
                  <a:lnTo>
                    <a:pt x="0" y="157111"/>
                  </a:lnTo>
                  <a:cubicBezTo>
                    <a:pt x="0" y="115442"/>
                    <a:pt x="16553" y="75481"/>
                    <a:pt x="46017" y="46017"/>
                  </a:cubicBezTo>
                  <a:cubicBezTo>
                    <a:pt x="75481" y="16553"/>
                    <a:pt x="115442" y="0"/>
                    <a:pt x="157111" y="0"/>
                  </a:cubicBezTo>
                  <a:close/>
                </a:path>
              </a:pathLst>
            </a:custGeom>
            <a:solidFill>
              <a:srgbClr val="000000">
                <a:alpha val="0"/>
              </a:srgbClr>
            </a:solidFill>
            <a:ln w="9525" cap="rnd">
              <a:solidFill>
                <a:srgbClr val="E9E9E9"/>
              </a:solidFill>
              <a:prstDash val="solid"/>
              <a:round/>
            </a:ln>
          </p:spPr>
        </p:sp>
        <p:sp>
          <p:nvSpPr>
            <p:cNvPr name="TextBox 37" id="37"/>
            <p:cNvSpPr txBox="true"/>
            <p:nvPr/>
          </p:nvSpPr>
          <p:spPr>
            <a:xfrm>
              <a:off x="0" y="-76200"/>
              <a:ext cx="314221" cy="488169"/>
            </a:xfrm>
            <a:prstGeom prst="rect">
              <a:avLst/>
            </a:prstGeom>
          </p:spPr>
          <p:txBody>
            <a:bodyPr anchor="ctr" rtlCol="false" tIns="50800" lIns="50800" bIns="50800" rIns="50800"/>
            <a:lstStyle/>
            <a:p>
              <a:pPr algn="ctr">
                <a:lnSpc>
                  <a:spcPts val="2659"/>
                </a:lnSpc>
              </a:pPr>
            </a:p>
          </p:txBody>
        </p:sp>
      </p:grpSp>
      <p:sp>
        <p:nvSpPr>
          <p:cNvPr name="TextBox 38" id="38"/>
          <p:cNvSpPr txBox="true"/>
          <p:nvPr/>
        </p:nvSpPr>
        <p:spPr>
          <a:xfrm rot="0">
            <a:off x="4947967" y="8635392"/>
            <a:ext cx="2626332" cy="375285"/>
          </a:xfrm>
          <a:prstGeom prst="rect">
            <a:avLst/>
          </a:prstGeom>
        </p:spPr>
        <p:txBody>
          <a:bodyPr anchor="t" rtlCol="false" tIns="0" lIns="0" bIns="0" rIns="0">
            <a:spAutoFit/>
          </a:bodyPr>
          <a:lstStyle/>
          <a:p>
            <a:pPr algn="l">
              <a:lnSpc>
                <a:spcPts val="2400"/>
              </a:lnSpc>
            </a:pPr>
            <a:r>
              <a:rPr lang="en-US" b="true" sz="2400">
                <a:solidFill>
                  <a:srgbClr val="E9E9E9"/>
                </a:solidFill>
                <a:latin typeface="Arial Bold"/>
                <a:ea typeface="Arial Bold"/>
                <a:cs typeface="Arial Bold"/>
                <a:sym typeface="Arial Bold"/>
              </a:rPr>
              <a:t>CONFERENCES</a:t>
            </a:r>
          </a:p>
        </p:txBody>
      </p:sp>
      <p:sp>
        <p:nvSpPr>
          <p:cNvPr name="TextBox 39" id="39"/>
          <p:cNvSpPr txBox="true"/>
          <p:nvPr/>
        </p:nvSpPr>
        <p:spPr>
          <a:xfrm rot="0">
            <a:off x="4161020" y="8635392"/>
            <a:ext cx="584172" cy="564744"/>
          </a:xfrm>
          <a:prstGeom prst="rect">
            <a:avLst/>
          </a:prstGeom>
        </p:spPr>
        <p:txBody>
          <a:bodyPr anchor="t" rtlCol="false" tIns="0" lIns="0" bIns="0" rIns="0">
            <a:spAutoFit/>
          </a:bodyPr>
          <a:lstStyle/>
          <a:p>
            <a:pPr algn="r">
              <a:lnSpc>
                <a:spcPts val="3643"/>
              </a:lnSpc>
            </a:pPr>
            <a:r>
              <a:rPr lang="en-US" b="true" sz="3643">
                <a:solidFill>
                  <a:srgbClr val="E9E9E9"/>
                </a:solidFill>
                <a:latin typeface="Arial Bold"/>
                <a:ea typeface="Arial Bold"/>
                <a:cs typeface="Arial Bold"/>
                <a:sym typeface="Arial Bold"/>
              </a:rPr>
              <a:t>05</a:t>
            </a:r>
          </a:p>
        </p:txBody>
      </p:sp>
      <p:grpSp>
        <p:nvGrpSpPr>
          <p:cNvPr name="Group 40" id="40"/>
          <p:cNvGrpSpPr/>
          <p:nvPr/>
        </p:nvGrpSpPr>
        <p:grpSpPr>
          <a:xfrm rot="0">
            <a:off x="7458868" y="8307297"/>
            <a:ext cx="852258" cy="1117376"/>
            <a:chOff x="0" y="0"/>
            <a:chExt cx="314221" cy="411969"/>
          </a:xfrm>
        </p:grpSpPr>
        <p:sp>
          <p:nvSpPr>
            <p:cNvPr name="Freeform 41" id="41"/>
            <p:cNvSpPr/>
            <p:nvPr/>
          </p:nvSpPr>
          <p:spPr>
            <a:xfrm flipH="false" flipV="false" rot="0">
              <a:off x="0" y="0"/>
              <a:ext cx="314221" cy="411969"/>
            </a:xfrm>
            <a:custGeom>
              <a:avLst/>
              <a:gdLst/>
              <a:ahLst/>
              <a:cxnLst/>
              <a:rect r="r" b="b" t="t" l="l"/>
              <a:pathLst>
                <a:path h="411969" w="314221">
                  <a:moveTo>
                    <a:pt x="157111" y="0"/>
                  </a:moveTo>
                  <a:lnTo>
                    <a:pt x="157111" y="0"/>
                  </a:lnTo>
                  <a:cubicBezTo>
                    <a:pt x="198779" y="0"/>
                    <a:pt x="238741" y="16553"/>
                    <a:pt x="268205" y="46017"/>
                  </a:cubicBezTo>
                  <a:cubicBezTo>
                    <a:pt x="297669" y="75481"/>
                    <a:pt x="314221" y="115442"/>
                    <a:pt x="314221" y="157111"/>
                  </a:cubicBezTo>
                  <a:lnTo>
                    <a:pt x="314221" y="254858"/>
                  </a:lnTo>
                  <a:cubicBezTo>
                    <a:pt x="314221" y="296526"/>
                    <a:pt x="297669" y="336488"/>
                    <a:pt x="268205" y="365952"/>
                  </a:cubicBezTo>
                  <a:cubicBezTo>
                    <a:pt x="238741" y="395416"/>
                    <a:pt x="198779" y="411969"/>
                    <a:pt x="157111" y="411969"/>
                  </a:cubicBezTo>
                  <a:lnTo>
                    <a:pt x="157111" y="411969"/>
                  </a:lnTo>
                  <a:cubicBezTo>
                    <a:pt x="115442" y="411969"/>
                    <a:pt x="75481" y="395416"/>
                    <a:pt x="46017" y="365952"/>
                  </a:cubicBezTo>
                  <a:cubicBezTo>
                    <a:pt x="16553" y="336488"/>
                    <a:pt x="0" y="296526"/>
                    <a:pt x="0" y="254858"/>
                  </a:cubicBezTo>
                  <a:lnTo>
                    <a:pt x="0" y="157111"/>
                  </a:lnTo>
                  <a:cubicBezTo>
                    <a:pt x="0" y="115442"/>
                    <a:pt x="16553" y="75481"/>
                    <a:pt x="46017" y="46017"/>
                  </a:cubicBezTo>
                  <a:cubicBezTo>
                    <a:pt x="75481" y="16553"/>
                    <a:pt x="115442" y="0"/>
                    <a:pt x="157111" y="0"/>
                  </a:cubicBezTo>
                  <a:close/>
                </a:path>
              </a:pathLst>
            </a:custGeom>
            <a:solidFill>
              <a:srgbClr val="000000">
                <a:alpha val="0"/>
              </a:srgbClr>
            </a:solidFill>
            <a:ln w="9525" cap="rnd">
              <a:solidFill>
                <a:srgbClr val="E9E9E9"/>
              </a:solidFill>
              <a:prstDash val="solid"/>
              <a:round/>
            </a:ln>
          </p:spPr>
        </p:sp>
        <p:sp>
          <p:nvSpPr>
            <p:cNvPr name="TextBox 42" id="42"/>
            <p:cNvSpPr txBox="true"/>
            <p:nvPr/>
          </p:nvSpPr>
          <p:spPr>
            <a:xfrm>
              <a:off x="0" y="-76200"/>
              <a:ext cx="314221" cy="488169"/>
            </a:xfrm>
            <a:prstGeom prst="rect">
              <a:avLst/>
            </a:prstGeom>
          </p:spPr>
          <p:txBody>
            <a:bodyPr anchor="ctr" rtlCol="false" tIns="50800" lIns="50800" bIns="50800" rIns="50800"/>
            <a:lstStyle/>
            <a:p>
              <a:pPr algn="ctr">
                <a:lnSpc>
                  <a:spcPts val="2659"/>
                </a:lnSpc>
              </a:pPr>
            </a:p>
          </p:txBody>
        </p:sp>
      </p:grpSp>
      <p:sp>
        <p:nvSpPr>
          <p:cNvPr name="TextBox 43" id="43"/>
          <p:cNvSpPr txBox="true"/>
          <p:nvPr/>
        </p:nvSpPr>
        <p:spPr>
          <a:xfrm rot="0">
            <a:off x="8501627" y="8635392"/>
            <a:ext cx="1828728" cy="375285"/>
          </a:xfrm>
          <a:prstGeom prst="rect">
            <a:avLst/>
          </a:prstGeom>
        </p:spPr>
        <p:txBody>
          <a:bodyPr anchor="t" rtlCol="false" tIns="0" lIns="0" bIns="0" rIns="0">
            <a:spAutoFit/>
          </a:bodyPr>
          <a:lstStyle/>
          <a:p>
            <a:pPr algn="l">
              <a:lnSpc>
                <a:spcPts val="2400"/>
              </a:lnSpc>
            </a:pPr>
            <a:r>
              <a:rPr lang="en-US" b="true" sz="2400">
                <a:solidFill>
                  <a:srgbClr val="E9E9E9"/>
                </a:solidFill>
                <a:latin typeface="Arial Bold"/>
                <a:ea typeface="Arial Bold"/>
                <a:cs typeface="Arial Bold"/>
                <a:sym typeface="Arial Bold"/>
              </a:rPr>
              <a:t>VIDEO</a:t>
            </a:r>
          </a:p>
        </p:txBody>
      </p:sp>
      <p:sp>
        <p:nvSpPr>
          <p:cNvPr name="TextBox 44" id="44"/>
          <p:cNvSpPr txBox="true"/>
          <p:nvPr/>
        </p:nvSpPr>
        <p:spPr>
          <a:xfrm rot="0">
            <a:off x="7555505" y="8635392"/>
            <a:ext cx="584172" cy="564744"/>
          </a:xfrm>
          <a:prstGeom prst="rect">
            <a:avLst/>
          </a:prstGeom>
        </p:spPr>
        <p:txBody>
          <a:bodyPr anchor="t" rtlCol="false" tIns="0" lIns="0" bIns="0" rIns="0">
            <a:spAutoFit/>
          </a:bodyPr>
          <a:lstStyle/>
          <a:p>
            <a:pPr algn="r">
              <a:lnSpc>
                <a:spcPts val="3643"/>
              </a:lnSpc>
            </a:pPr>
            <a:r>
              <a:rPr lang="en-US" b="true" sz="3643">
                <a:solidFill>
                  <a:srgbClr val="E9E9E9"/>
                </a:solidFill>
                <a:latin typeface="Arial Bold"/>
                <a:ea typeface="Arial Bold"/>
                <a:cs typeface="Arial Bold"/>
                <a:sym typeface="Arial Bold"/>
              </a:rPr>
              <a:t>06</a:t>
            </a:r>
          </a:p>
        </p:txBody>
      </p:sp>
      <p:grpSp>
        <p:nvGrpSpPr>
          <p:cNvPr name="Group 45" id="45"/>
          <p:cNvGrpSpPr/>
          <p:nvPr/>
        </p:nvGrpSpPr>
        <p:grpSpPr>
          <a:xfrm rot="0">
            <a:off x="10625299" y="8245726"/>
            <a:ext cx="852258" cy="1117376"/>
            <a:chOff x="0" y="0"/>
            <a:chExt cx="314221" cy="411969"/>
          </a:xfrm>
        </p:grpSpPr>
        <p:sp>
          <p:nvSpPr>
            <p:cNvPr name="Freeform 46" id="46"/>
            <p:cNvSpPr/>
            <p:nvPr/>
          </p:nvSpPr>
          <p:spPr>
            <a:xfrm flipH="false" flipV="false" rot="0">
              <a:off x="0" y="0"/>
              <a:ext cx="314221" cy="411969"/>
            </a:xfrm>
            <a:custGeom>
              <a:avLst/>
              <a:gdLst/>
              <a:ahLst/>
              <a:cxnLst/>
              <a:rect r="r" b="b" t="t" l="l"/>
              <a:pathLst>
                <a:path h="411969" w="314221">
                  <a:moveTo>
                    <a:pt x="157111" y="0"/>
                  </a:moveTo>
                  <a:lnTo>
                    <a:pt x="157111" y="0"/>
                  </a:lnTo>
                  <a:cubicBezTo>
                    <a:pt x="198779" y="0"/>
                    <a:pt x="238741" y="16553"/>
                    <a:pt x="268205" y="46017"/>
                  </a:cubicBezTo>
                  <a:cubicBezTo>
                    <a:pt x="297669" y="75481"/>
                    <a:pt x="314221" y="115442"/>
                    <a:pt x="314221" y="157111"/>
                  </a:cubicBezTo>
                  <a:lnTo>
                    <a:pt x="314221" y="254858"/>
                  </a:lnTo>
                  <a:cubicBezTo>
                    <a:pt x="314221" y="296526"/>
                    <a:pt x="297669" y="336488"/>
                    <a:pt x="268205" y="365952"/>
                  </a:cubicBezTo>
                  <a:cubicBezTo>
                    <a:pt x="238741" y="395416"/>
                    <a:pt x="198779" y="411969"/>
                    <a:pt x="157111" y="411969"/>
                  </a:cubicBezTo>
                  <a:lnTo>
                    <a:pt x="157111" y="411969"/>
                  </a:lnTo>
                  <a:cubicBezTo>
                    <a:pt x="115442" y="411969"/>
                    <a:pt x="75481" y="395416"/>
                    <a:pt x="46017" y="365952"/>
                  </a:cubicBezTo>
                  <a:cubicBezTo>
                    <a:pt x="16553" y="336488"/>
                    <a:pt x="0" y="296526"/>
                    <a:pt x="0" y="254858"/>
                  </a:cubicBezTo>
                  <a:lnTo>
                    <a:pt x="0" y="157111"/>
                  </a:lnTo>
                  <a:cubicBezTo>
                    <a:pt x="0" y="115442"/>
                    <a:pt x="16553" y="75481"/>
                    <a:pt x="46017" y="46017"/>
                  </a:cubicBezTo>
                  <a:cubicBezTo>
                    <a:pt x="75481" y="16553"/>
                    <a:pt x="115442" y="0"/>
                    <a:pt x="157111" y="0"/>
                  </a:cubicBezTo>
                  <a:close/>
                </a:path>
              </a:pathLst>
            </a:custGeom>
            <a:solidFill>
              <a:srgbClr val="000000">
                <a:alpha val="0"/>
              </a:srgbClr>
            </a:solidFill>
            <a:ln w="9525" cap="rnd">
              <a:solidFill>
                <a:srgbClr val="E9E9E9"/>
              </a:solidFill>
              <a:prstDash val="solid"/>
              <a:round/>
            </a:ln>
          </p:spPr>
        </p:sp>
        <p:sp>
          <p:nvSpPr>
            <p:cNvPr name="TextBox 47" id="47"/>
            <p:cNvSpPr txBox="true"/>
            <p:nvPr/>
          </p:nvSpPr>
          <p:spPr>
            <a:xfrm>
              <a:off x="0" y="-76200"/>
              <a:ext cx="314221" cy="488169"/>
            </a:xfrm>
            <a:prstGeom prst="rect">
              <a:avLst/>
            </a:prstGeom>
          </p:spPr>
          <p:txBody>
            <a:bodyPr anchor="ctr" rtlCol="false" tIns="50800" lIns="50800" bIns="50800" rIns="50800"/>
            <a:lstStyle/>
            <a:p>
              <a:pPr algn="ctr">
                <a:lnSpc>
                  <a:spcPts val="2659"/>
                </a:lnSpc>
              </a:pPr>
            </a:p>
          </p:txBody>
        </p:sp>
      </p:grpSp>
      <p:sp>
        <p:nvSpPr>
          <p:cNvPr name="TextBox 48" id="48"/>
          <p:cNvSpPr txBox="true"/>
          <p:nvPr/>
        </p:nvSpPr>
        <p:spPr>
          <a:xfrm rot="0">
            <a:off x="11679639" y="8573821"/>
            <a:ext cx="1828728" cy="375285"/>
          </a:xfrm>
          <a:prstGeom prst="rect">
            <a:avLst/>
          </a:prstGeom>
        </p:spPr>
        <p:txBody>
          <a:bodyPr anchor="t" rtlCol="false" tIns="0" lIns="0" bIns="0" rIns="0">
            <a:spAutoFit/>
          </a:bodyPr>
          <a:lstStyle/>
          <a:p>
            <a:pPr algn="l">
              <a:lnSpc>
                <a:spcPts val="2400"/>
              </a:lnSpc>
            </a:pPr>
            <a:r>
              <a:rPr lang="en-US" b="true" sz="2400">
                <a:solidFill>
                  <a:srgbClr val="E9E9E9"/>
                </a:solidFill>
                <a:latin typeface="Arial Bold"/>
                <a:ea typeface="Arial Bold"/>
                <a:cs typeface="Arial Bold"/>
                <a:sym typeface="Arial Bold"/>
              </a:rPr>
              <a:t>IMAGE</a:t>
            </a:r>
          </a:p>
        </p:txBody>
      </p:sp>
      <p:sp>
        <p:nvSpPr>
          <p:cNvPr name="TextBox 49" id="49"/>
          <p:cNvSpPr txBox="true"/>
          <p:nvPr/>
        </p:nvSpPr>
        <p:spPr>
          <a:xfrm rot="0">
            <a:off x="10724538" y="8573821"/>
            <a:ext cx="584172" cy="564744"/>
          </a:xfrm>
          <a:prstGeom prst="rect">
            <a:avLst/>
          </a:prstGeom>
        </p:spPr>
        <p:txBody>
          <a:bodyPr anchor="t" rtlCol="false" tIns="0" lIns="0" bIns="0" rIns="0">
            <a:spAutoFit/>
          </a:bodyPr>
          <a:lstStyle/>
          <a:p>
            <a:pPr algn="r">
              <a:lnSpc>
                <a:spcPts val="3643"/>
              </a:lnSpc>
            </a:pPr>
            <a:r>
              <a:rPr lang="en-US" b="true" sz="3643">
                <a:solidFill>
                  <a:srgbClr val="E9E9E9"/>
                </a:solidFill>
                <a:latin typeface="Arial Bold"/>
                <a:ea typeface="Arial Bold"/>
                <a:cs typeface="Arial Bold"/>
                <a:sym typeface="Arial Bold"/>
              </a:rPr>
              <a:t>07</a:t>
            </a:r>
          </a:p>
        </p:txBody>
      </p:sp>
    </p:spTree>
  </p:cSld>
  <p:clrMapOvr>
    <a:masterClrMapping/>
  </p:clrMapOvr>
  <p:transition spd="slow">
    <p:push dir="u"/>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4F54D3"/>
        </a:solidFill>
      </p:bgPr>
    </p:bg>
    <p:spTree>
      <p:nvGrpSpPr>
        <p:cNvPr id="1" name=""/>
        <p:cNvGrpSpPr/>
        <p:nvPr/>
      </p:nvGrpSpPr>
      <p:grpSpPr>
        <a:xfrm>
          <a:off x="0" y="0"/>
          <a:ext cx="0" cy="0"/>
          <a:chOff x="0" y="0"/>
          <a:chExt cx="0" cy="0"/>
        </a:xfrm>
      </p:grpSpPr>
      <p:grpSp>
        <p:nvGrpSpPr>
          <p:cNvPr name="Group 2" id="2"/>
          <p:cNvGrpSpPr/>
          <p:nvPr/>
        </p:nvGrpSpPr>
        <p:grpSpPr>
          <a:xfrm rot="-690380">
            <a:off x="16986038" y="8511476"/>
            <a:ext cx="1798448" cy="1798448"/>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path path="circle">
                <a:fillToRect l="0" r="100000" t="0" b="100000"/>
              </a:path>
              <a:tileRect r="0" l="-100000" b="0" t="-100000"/>
            </a:gradFill>
          </p:spPr>
        </p:sp>
        <p:sp>
          <p:nvSpPr>
            <p:cNvPr name="TextBox 4" id="4"/>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6248152">
            <a:off x="-1018002" y="3665513"/>
            <a:ext cx="2681188" cy="2681188"/>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path path="circle">
                <a:fillToRect l="0" r="100000" t="0" b="100000"/>
              </a:path>
              <a:tileRect r="0" l="-100000" b="0" t="-100000"/>
            </a:gradFill>
          </p:spPr>
        </p:sp>
        <p:sp>
          <p:nvSpPr>
            <p:cNvPr name="TextBox 7" id="7"/>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6039946" y="261994"/>
            <a:ext cx="2778263" cy="2778263"/>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path path="circle">
                <a:fillToRect l="0" r="100000" t="0" b="100000"/>
              </a:path>
              <a:tileRect r="0" l="-100000" b="0" t="-100000"/>
            </a:gradFill>
          </p:spPr>
        </p:sp>
        <p:sp>
          <p:nvSpPr>
            <p:cNvPr name="TextBox 10" id="10"/>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2178193" y="0"/>
            <a:ext cx="14762477" cy="6875012"/>
          </a:xfrm>
          <a:custGeom>
            <a:avLst/>
            <a:gdLst/>
            <a:ahLst/>
            <a:cxnLst/>
            <a:rect r="r" b="b" t="t" l="l"/>
            <a:pathLst>
              <a:path h="6875012" w="14762477">
                <a:moveTo>
                  <a:pt x="0" y="0"/>
                </a:moveTo>
                <a:lnTo>
                  <a:pt x="14762476" y="0"/>
                </a:lnTo>
                <a:lnTo>
                  <a:pt x="14762476" y="6875012"/>
                </a:lnTo>
                <a:lnTo>
                  <a:pt x="0" y="6875012"/>
                </a:lnTo>
                <a:lnTo>
                  <a:pt x="0" y="0"/>
                </a:lnTo>
                <a:close/>
              </a:path>
            </a:pathLst>
          </a:custGeom>
          <a:blipFill>
            <a:blip r:embed="rId2"/>
            <a:stretch>
              <a:fillRect l="-8505" t="-21060" r="0" b="-35916"/>
            </a:stretch>
          </a:blipFill>
        </p:spPr>
      </p:sp>
      <p:grpSp>
        <p:nvGrpSpPr>
          <p:cNvPr name="Group 12" id="12"/>
          <p:cNvGrpSpPr/>
          <p:nvPr/>
        </p:nvGrpSpPr>
        <p:grpSpPr>
          <a:xfrm rot="0">
            <a:off x="2695962" y="6941295"/>
            <a:ext cx="499968" cy="655497"/>
            <a:chOff x="0" y="0"/>
            <a:chExt cx="314221" cy="411969"/>
          </a:xfrm>
        </p:grpSpPr>
        <p:sp>
          <p:nvSpPr>
            <p:cNvPr name="Freeform 13" id="13"/>
            <p:cNvSpPr/>
            <p:nvPr/>
          </p:nvSpPr>
          <p:spPr>
            <a:xfrm flipH="false" flipV="false" rot="0">
              <a:off x="0" y="0"/>
              <a:ext cx="314221" cy="411969"/>
            </a:xfrm>
            <a:custGeom>
              <a:avLst/>
              <a:gdLst/>
              <a:ahLst/>
              <a:cxnLst/>
              <a:rect r="r" b="b" t="t" l="l"/>
              <a:pathLst>
                <a:path h="411969" w="314221">
                  <a:moveTo>
                    <a:pt x="157111" y="0"/>
                  </a:moveTo>
                  <a:lnTo>
                    <a:pt x="157111" y="0"/>
                  </a:lnTo>
                  <a:cubicBezTo>
                    <a:pt x="198779" y="0"/>
                    <a:pt x="238741" y="16553"/>
                    <a:pt x="268205" y="46017"/>
                  </a:cubicBezTo>
                  <a:cubicBezTo>
                    <a:pt x="297669" y="75481"/>
                    <a:pt x="314221" y="115442"/>
                    <a:pt x="314221" y="157111"/>
                  </a:cubicBezTo>
                  <a:lnTo>
                    <a:pt x="314221" y="254858"/>
                  </a:lnTo>
                  <a:cubicBezTo>
                    <a:pt x="314221" y="296526"/>
                    <a:pt x="297669" y="336488"/>
                    <a:pt x="268205" y="365952"/>
                  </a:cubicBezTo>
                  <a:cubicBezTo>
                    <a:pt x="238741" y="395416"/>
                    <a:pt x="198779" y="411969"/>
                    <a:pt x="157111" y="411969"/>
                  </a:cubicBezTo>
                  <a:lnTo>
                    <a:pt x="157111" y="411969"/>
                  </a:lnTo>
                  <a:cubicBezTo>
                    <a:pt x="115442" y="411969"/>
                    <a:pt x="75481" y="395416"/>
                    <a:pt x="46017" y="365952"/>
                  </a:cubicBezTo>
                  <a:cubicBezTo>
                    <a:pt x="16553" y="336488"/>
                    <a:pt x="0" y="296526"/>
                    <a:pt x="0" y="254858"/>
                  </a:cubicBezTo>
                  <a:lnTo>
                    <a:pt x="0" y="157111"/>
                  </a:lnTo>
                  <a:cubicBezTo>
                    <a:pt x="0" y="115442"/>
                    <a:pt x="16553" y="75481"/>
                    <a:pt x="46017" y="46017"/>
                  </a:cubicBezTo>
                  <a:cubicBezTo>
                    <a:pt x="75481" y="16553"/>
                    <a:pt x="115442" y="0"/>
                    <a:pt x="157111" y="0"/>
                  </a:cubicBezTo>
                  <a:close/>
                </a:path>
              </a:pathLst>
            </a:custGeom>
            <a:solidFill>
              <a:srgbClr val="4F54D3"/>
            </a:solidFill>
            <a:ln w="9525" cap="rnd">
              <a:solidFill>
                <a:srgbClr val="E9E9E9"/>
              </a:solidFill>
              <a:prstDash val="solid"/>
              <a:round/>
            </a:ln>
          </p:spPr>
        </p:sp>
        <p:sp>
          <p:nvSpPr>
            <p:cNvPr name="TextBox 14" id="14"/>
            <p:cNvSpPr txBox="true"/>
            <p:nvPr/>
          </p:nvSpPr>
          <p:spPr>
            <a:xfrm>
              <a:off x="0" y="-76200"/>
              <a:ext cx="314221" cy="488169"/>
            </a:xfrm>
            <a:prstGeom prst="rect">
              <a:avLst/>
            </a:prstGeom>
          </p:spPr>
          <p:txBody>
            <a:bodyPr anchor="ctr" rtlCol="false" tIns="50800" lIns="50800" bIns="50800" rIns="50800"/>
            <a:lstStyle/>
            <a:p>
              <a:pPr algn="ctr">
                <a:lnSpc>
                  <a:spcPts val="2659"/>
                </a:lnSpc>
              </a:pPr>
            </a:p>
          </p:txBody>
        </p:sp>
      </p:grpSp>
      <p:sp>
        <p:nvSpPr>
          <p:cNvPr name="TextBox 15" id="15"/>
          <p:cNvSpPr txBox="true"/>
          <p:nvPr/>
        </p:nvSpPr>
        <p:spPr>
          <a:xfrm rot="0">
            <a:off x="2754180" y="7129832"/>
            <a:ext cx="342698" cy="335183"/>
          </a:xfrm>
          <a:prstGeom prst="rect">
            <a:avLst/>
          </a:prstGeom>
        </p:spPr>
        <p:txBody>
          <a:bodyPr anchor="t" rtlCol="false" tIns="0" lIns="0" bIns="0" rIns="0">
            <a:spAutoFit/>
          </a:bodyPr>
          <a:lstStyle/>
          <a:p>
            <a:pPr algn="r">
              <a:lnSpc>
                <a:spcPts val="2137"/>
              </a:lnSpc>
            </a:pPr>
            <a:r>
              <a:rPr lang="en-US" b="true" sz="2137">
                <a:solidFill>
                  <a:srgbClr val="E9E9E9"/>
                </a:solidFill>
                <a:latin typeface="Arial Bold"/>
                <a:ea typeface="Arial Bold"/>
                <a:cs typeface="Arial Bold"/>
                <a:sym typeface="Arial Bold"/>
              </a:rPr>
              <a:t>01</a:t>
            </a:r>
          </a:p>
        </p:txBody>
      </p:sp>
      <p:grpSp>
        <p:nvGrpSpPr>
          <p:cNvPr name="Group 16" id="16"/>
          <p:cNvGrpSpPr/>
          <p:nvPr/>
        </p:nvGrpSpPr>
        <p:grpSpPr>
          <a:xfrm rot="0">
            <a:off x="4779722" y="6941295"/>
            <a:ext cx="499968" cy="655497"/>
            <a:chOff x="0" y="0"/>
            <a:chExt cx="314221" cy="411969"/>
          </a:xfrm>
        </p:grpSpPr>
        <p:sp>
          <p:nvSpPr>
            <p:cNvPr name="Freeform 17" id="17"/>
            <p:cNvSpPr/>
            <p:nvPr/>
          </p:nvSpPr>
          <p:spPr>
            <a:xfrm flipH="false" flipV="false" rot="0">
              <a:off x="0" y="0"/>
              <a:ext cx="314221" cy="411969"/>
            </a:xfrm>
            <a:custGeom>
              <a:avLst/>
              <a:gdLst/>
              <a:ahLst/>
              <a:cxnLst/>
              <a:rect r="r" b="b" t="t" l="l"/>
              <a:pathLst>
                <a:path h="411969" w="314221">
                  <a:moveTo>
                    <a:pt x="157111" y="0"/>
                  </a:moveTo>
                  <a:lnTo>
                    <a:pt x="157111" y="0"/>
                  </a:lnTo>
                  <a:cubicBezTo>
                    <a:pt x="198779" y="0"/>
                    <a:pt x="238741" y="16553"/>
                    <a:pt x="268205" y="46017"/>
                  </a:cubicBezTo>
                  <a:cubicBezTo>
                    <a:pt x="297669" y="75481"/>
                    <a:pt x="314221" y="115442"/>
                    <a:pt x="314221" y="157111"/>
                  </a:cubicBezTo>
                  <a:lnTo>
                    <a:pt x="314221" y="254858"/>
                  </a:lnTo>
                  <a:cubicBezTo>
                    <a:pt x="314221" y="296526"/>
                    <a:pt x="297669" y="336488"/>
                    <a:pt x="268205" y="365952"/>
                  </a:cubicBezTo>
                  <a:cubicBezTo>
                    <a:pt x="238741" y="395416"/>
                    <a:pt x="198779" y="411969"/>
                    <a:pt x="157111" y="411969"/>
                  </a:cubicBezTo>
                  <a:lnTo>
                    <a:pt x="157111" y="411969"/>
                  </a:lnTo>
                  <a:cubicBezTo>
                    <a:pt x="115442" y="411969"/>
                    <a:pt x="75481" y="395416"/>
                    <a:pt x="46017" y="365952"/>
                  </a:cubicBezTo>
                  <a:cubicBezTo>
                    <a:pt x="16553" y="336488"/>
                    <a:pt x="0" y="296526"/>
                    <a:pt x="0" y="254858"/>
                  </a:cubicBezTo>
                  <a:lnTo>
                    <a:pt x="0" y="157111"/>
                  </a:lnTo>
                  <a:cubicBezTo>
                    <a:pt x="0" y="115442"/>
                    <a:pt x="16553" y="75481"/>
                    <a:pt x="46017" y="46017"/>
                  </a:cubicBezTo>
                  <a:cubicBezTo>
                    <a:pt x="75481" y="16553"/>
                    <a:pt x="115442" y="0"/>
                    <a:pt x="157111" y="0"/>
                  </a:cubicBezTo>
                  <a:close/>
                </a:path>
              </a:pathLst>
            </a:custGeom>
            <a:solidFill>
              <a:srgbClr val="4F54D3"/>
            </a:solidFill>
            <a:ln w="9525" cap="rnd">
              <a:solidFill>
                <a:srgbClr val="E9E9E9"/>
              </a:solidFill>
              <a:prstDash val="solid"/>
              <a:round/>
            </a:ln>
          </p:spPr>
        </p:sp>
        <p:sp>
          <p:nvSpPr>
            <p:cNvPr name="TextBox 18" id="18"/>
            <p:cNvSpPr txBox="true"/>
            <p:nvPr/>
          </p:nvSpPr>
          <p:spPr>
            <a:xfrm>
              <a:off x="0" y="-76200"/>
              <a:ext cx="314221" cy="488169"/>
            </a:xfrm>
            <a:prstGeom prst="rect">
              <a:avLst/>
            </a:prstGeom>
          </p:spPr>
          <p:txBody>
            <a:bodyPr anchor="ctr" rtlCol="false" tIns="50800" lIns="50800" bIns="50800" rIns="50800"/>
            <a:lstStyle/>
            <a:p>
              <a:pPr algn="ctr">
                <a:lnSpc>
                  <a:spcPts val="2659"/>
                </a:lnSpc>
              </a:pPr>
            </a:p>
          </p:txBody>
        </p:sp>
      </p:grpSp>
      <p:sp>
        <p:nvSpPr>
          <p:cNvPr name="TextBox 19" id="19"/>
          <p:cNvSpPr txBox="true"/>
          <p:nvPr/>
        </p:nvSpPr>
        <p:spPr>
          <a:xfrm rot="0">
            <a:off x="4837939" y="7129832"/>
            <a:ext cx="342698" cy="335238"/>
          </a:xfrm>
          <a:prstGeom prst="rect">
            <a:avLst/>
          </a:prstGeom>
        </p:spPr>
        <p:txBody>
          <a:bodyPr anchor="t" rtlCol="false" tIns="0" lIns="0" bIns="0" rIns="0">
            <a:spAutoFit/>
          </a:bodyPr>
          <a:lstStyle/>
          <a:p>
            <a:pPr algn="r">
              <a:lnSpc>
                <a:spcPts val="2137"/>
              </a:lnSpc>
            </a:pPr>
            <a:r>
              <a:rPr lang="en-US" b="true" sz="2137">
                <a:solidFill>
                  <a:srgbClr val="E9E9E9"/>
                </a:solidFill>
                <a:latin typeface="Arial Bold"/>
                <a:ea typeface="Arial Bold"/>
                <a:cs typeface="Arial Bold"/>
                <a:sym typeface="Arial Bold"/>
              </a:rPr>
              <a:t>02</a:t>
            </a:r>
          </a:p>
        </p:txBody>
      </p:sp>
      <p:grpSp>
        <p:nvGrpSpPr>
          <p:cNvPr name="Group 20" id="20"/>
          <p:cNvGrpSpPr/>
          <p:nvPr/>
        </p:nvGrpSpPr>
        <p:grpSpPr>
          <a:xfrm rot="0">
            <a:off x="1959520" y="7596792"/>
            <a:ext cx="2087152" cy="2091185"/>
            <a:chOff x="0" y="0"/>
            <a:chExt cx="549703" cy="550765"/>
          </a:xfrm>
        </p:grpSpPr>
        <p:sp>
          <p:nvSpPr>
            <p:cNvPr name="Freeform 21" id="21"/>
            <p:cNvSpPr/>
            <p:nvPr/>
          </p:nvSpPr>
          <p:spPr>
            <a:xfrm flipH="false" flipV="false" rot="0">
              <a:off x="0" y="0"/>
              <a:ext cx="549703" cy="550765"/>
            </a:xfrm>
            <a:custGeom>
              <a:avLst/>
              <a:gdLst/>
              <a:ahLst/>
              <a:cxnLst/>
              <a:rect r="r" b="b" t="t" l="l"/>
              <a:pathLst>
                <a:path h="550765" w="549703">
                  <a:moveTo>
                    <a:pt x="189175" y="0"/>
                  </a:moveTo>
                  <a:lnTo>
                    <a:pt x="360527" y="0"/>
                  </a:lnTo>
                  <a:cubicBezTo>
                    <a:pt x="465006" y="0"/>
                    <a:pt x="549703" y="84697"/>
                    <a:pt x="549703" y="189175"/>
                  </a:cubicBezTo>
                  <a:lnTo>
                    <a:pt x="549703" y="361589"/>
                  </a:lnTo>
                  <a:cubicBezTo>
                    <a:pt x="549703" y="466068"/>
                    <a:pt x="465006" y="550765"/>
                    <a:pt x="360527" y="550765"/>
                  </a:cubicBezTo>
                  <a:lnTo>
                    <a:pt x="189175" y="550765"/>
                  </a:lnTo>
                  <a:cubicBezTo>
                    <a:pt x="84697" y="550765"/>
                    <a:pt x="0" y="466068"/>
                    <a:pt x="0" y="361589"/>
                  </a:cubicBezTo>
                  <a:lnTo>
                    <a:pt x="0" y="189175"/>
                  </a:lnTo>
                  <a:cubicBezTo>
                    <a:pt x="0" y="84697"/>
                    <a:pt x="84697" y="0"/>
                    <a:pt x="189175" y="0"/>
                  </a:cubicBezTo>
                  <a:close/>
                </a:path>
              </a:pathLst>
            </a:custGeom>
            <a:solidFill>
              <a:srgbClr val="000000">
                <a:alpha val="0"/>
              </a:srgbClr>
            </a:solidFill>
            <a:ln w="9525" cap="rnd">
              <a:solidFill>
                <a:srgbClr val="FFFFFF"/>
              </a:solidFill>
              <a:prstDash val="solid"/>
              <a:round/>
            </a:ln>
          </p:spPr>
        </p:sp>
        <p:sp>
          <p:nvSpPr>
            <p:cNvPr name="TextBox 22" id="22"/>
            <p:cNvSpPr txBox="true"/>
            <p:nvPr/>
          </p:nvSpPr>
          <p:spPr>
            <a:xfrm>
              <a:off x="0" y="-47625"/>
              <a:ext cx="549703" cy="598390"/>
            </a:xfrm>
            <a:prstGeom prst="rect">
              <a:avLst/>
            </a:prstGeom>
          </p:spPr>
          <p:txBody>
            <a:bodyPr anchor="ctr" rtlCol="false" tIns="50800" lIns="50800" bIns="50800" rIns="50800"/>
            <a:lstStyle/>
            <a:p>
              <a:pPr algn="ctr" marL="0" indent="0" lvl="0">
                <a:lnSpc>
                  <a:spcPts val="1680"/>
                </a:lnSpc>
                <a:spcBef>
                  <a:spcPct val="0"/>
                </a:spcBef>
              </a:pPr>
              <a:r>
                <a:rPr lang="en-US" sz="1200">
                  <a:solidFill>
                    <a:srgbClr val="FFFFFF"/>
                  </a:solidFill>
                  <a:latin typeface="Arial"/>
                  <a:ea typeface="Arial"/>
                  <a:cs typeface="Arial"/>
                  <a:sym typeface="Arial"/>
                </a:rPr>
                <a:t>Web-based interface makes it easy for a submitter to create an archival item by depositing files. DSpace was designed to handle any format from simple text documents to datasets and digital video.</a:t>
              </a:r>
            </a:p>
          </p:txBody>
        </p:sp>
      </p:grpSp>
      <p:grpSp>
        <p:nvGrpSpPr>
          <p:cNvPr name="Group 23" id="23"/>
          <p:cNvGrpSpPr/>
          <p:nvPr/>
        </p:nvGrpSpPr>
        <p:grpSpPr>
          <a:xfrm rot="0">
            <a:off x="4097179" y="7596792"/>
            <a:ext cx="1979354" cy="2091185"/>
            <a:chOff x="0" y="0"/>
            <a:chExt cx="521311" cy="550765"/>
          </a:xfrm>
        </p:grpSpPr>
        <p:sp>
          <p:nvSpPr>
            <p:cNvPr name="Freeform 24" id="24"/>
            <p:cNvSpPr/>
            <p:nvPr/>
          </p:nvSpPr>
          <p:spPr>
            <a:xfrm flipH="false" flipV="false" rot="0">
              <a:off x="0" y="0"/>
              <a:ext cx="521311" cy="550765"/>
            </a:xfrm>
            <a:custGeom>
              <a:avLst/>
              <a:gdLst/>
              <a:ahLst/>
              <a:cxnLst/>
              <a:rect r="r" b="b" t="t" l="l"/>
              <a:pathLst>
                <a:path h="550765" w="521311">
                  <a:moveTo>
                    <a:pt x="199478" y="0"/>
                  </a:moveTo>
                  <a:lnTo>
                    <a:pt x="321833" y="0"/>
                  </a:lnTo>
                  <a:cubicBezTo>
                    <a:pt x="374738" y="0"/>
                    <a:pt x="425476" y="21016"/>
                    <a:pt x="462885" y="58426"/>
                  </a:cubicBezTo>
                  <a:cubicBezTo>
                    <a:pt x="500295" y="95835"/>
                    <a:pt x="521311" y="146573"/>
                    <a:pt x="521311" y="199478"/>
                  </a:cubicBezTo>
                  <a:lnTo>
                    <a:pt x="521311" y="351287"/>
                  </a:lnTo>
                  <a:cubicBezTo>
                    <a:pt x="521311" y="404191"/>
                    <a:pt x="500295" y="454930"/>
                    <a:pt x="462885" y="492339"/>
                  </a:cubicBezTo>
                  <a:cubicBezTo>
                    <a:pt x="425476" y="529748"/>
                    <a:pt x="374738" y="550765"/>
                    <a:pt x="321833" y="550765"/>
                  </a:cubicBezTo>
                  <a:lnTo>
                    <a:pt x="199478" y="550765"/>
                  </a:lnTo>
                  <a:cubicBezTo>
                    <a:pt x="146573" y="550765"/>
                    <a:pt x="95835" y="529748"/>
                    <a:pt x="58426" y="492339"/>
                  </a:cubicBezTo>
                  <a:cubicBezTo>
                    <a:pt x="21016" y="454930"/>
                    <a:pt x="0" y="404191"/>
                    <a:pt x="0" y="351287"/>
                  </a:cubicBezTo>
                  <a:lnTo>
                    <a:pt x="0" y="199478"/>
                  </a:lnTo>
                  <a:cubicBezTo>
                    <a:pt x="0" y="146573"/>
                    <a:pt x="21016" y="95835"/>
                    <a:pt x="58426" y="58426"/>
                  </a:cubicBezTo>
                  <a:cubicBezTo>
                    <a:pt x="95835" y="21016"/>
                    <a:pt x="146573" y="0"/>
                    <a:pt x="199478" y="0"/>
                  </a:cubicBezTo>
                  <a:close/>
                </a:path>
              </a:pathLst>
            </a:custGeom>
            <a:solidFill>
              <a:srgbClr val="000000">
                <a:alpha val="0"/>
              </a:srgbClr>
            </a:solidFill>
            <a:ln w="9525" cap="rnd">
              <a:solidFill>
                <a:srgbClr val="FFFFFF"/>
              </a:solidFill>
              <a:prstDash val="solid"/>
              <a:round/>
            </a:ln>
          </p:spPr>
        </p:sp>
        <p:sp>
          <p:nvSpPr>
            <p:cNvPr name="TextBox 25" id="25"/>
            <p:cNvSpPr txBox="true"/>
            <p:nvPr/>
          </p:nvSpPr>
          <p:spPr>
            <a:xfrm>
              <a:off x="0" y="-47625"/>
              <a:ext cx="521311" cy="598390"/>
            </a:xfrm>
            <a:prstGeom prst="rect">
              <a:avLst/>
            </a:prstGeom>
          </p:spPr>
          <p:txBody>
            <a:bodyPr anchor="ctr" rtlCol="false" tIns="50800" lIns="50800" bIns="50800" rIns="50800"/>
            <a:lstStyle/>
            <a:p>
              <a:pPr algn="ctr" marL="0" indent="0" lvl="0">
                <a:lnSpc>
                  <a:spcPts val="1540"/>
                </a:lnSpc>
                <a:spcBef>
                  <a:spcPct val="0"/>
                </a:spcBef>
              </a:pPr>
              <a:r>
                <a:rPr lang="en-US" sz="1100">
                  <a:solidFill>
                    <a:srgbClr val="FFFFFF"/>
                  </a:solidFill>
                  <a:latin typeface="Arial"/>
                  <a:ea typeface="Arial"/>
                  <a:cs typeface="Arial"/>
                  <a:sym typeface="Arial"/>
                </a:rPr>
                <a:t>Data files, also called bitstreams, are organized together into related sets. Each bitstream has a technical format and other technical information. This technical information is kept with bitstreams to assist with preservation over time.</a:t>
              </a:r>
            </a:p>
          </p:txBody>
        </p:sp>
      </p:grpSp>
      <p:grpSp>
        <p:nvGrpSpPr>
          <p:cNvPr name="Group 26" id="26"/>
          <p:cNvGrpSpPr/>
          <p:nvPr/>
        </p:nvGrpSpPr>
        <p:grpSpPr>
          <a:xfrm rot="0">
            <a:off x="6154312" y="7596792"/>
            <a:ext cx="1979354" cy="2091185"/>
            <a:chOff x="0" y="0"/>
            <a:chExt cx="521311" cy="550765"/>
          </a:xfrm>
        </p:grpSpPr>
        <p:sp>
          <p:nvSpPr>
            <p:cNvPr name="Freeform 27" id="27"/>
            <p:cNvSpPr/>
            <p:nvPr/>
          </p:nvSpPr>
          <p:spPr>
            <a:xfrm flipH="false" flipV="false" rot="0">
              <a:off x="0" y="0"/>
              <a:ext cx="521311" cy="550765"/>
            </a:xfrm>
            <a:custGeom>
              <a:avLst/>
              <a:gdLst/>
              <a:ahLst/>
              <a:cxnLst/>
              <a:rect r="r" b="b" t="t" l="l"/>
              <a:pathLst>
                <a:path h="550765" w="521311">
                  <a:moveTo>
                    <a:pt x="199478" y="0"/>
                  </a:moveTo>
                  <a:lnTo>
                    <a:pt x="321833" y="0"/>
                  </a:lnTo>
                  <a:cubicBezTo>
                    <a:pt x="374738" y="0"/>
                    <a:pt x="425476" y="21016"/>
                    <a:pt x="462885" y="58426"/>
                  </a:cubicBezTo>
                  <a:cubicBezTo>
                    <a:pt x="500295" y="95835"/>
                    <a:pt x="521311" y="146573"/>
                    <a:pt x="521311" y="199478"/>
                  </a:cubicBezTo>
                  <a:lnTo>
                    <a:pt x="521311" y="351287"/>
                  </a:lnTo>
                  <a:cubicBezTo>
                    <a:pt x="521311" y="404191"/>
                    <a:pt x="500295" y="454930"/>
                    <a:pt x="462885" y="492339"/>
                  </a:cubicBezTo>
                  <a:cubicBezTo>
                    <a:pt x="425476" y="529748"/>
                    <a:pt x="374738" y="550765"/>
                    <a:pt x="321833" y="550765"/>
                  </a:cubicBezTo>
                  <a:lnTo>
                    <a:pt x="199478" y="550765"/>
                  </a:lnTo>
                  <a:cubicBezTo>
                    <a:pt x="146573" y="550765"/>
                    <a:pt x="95835" y="529748"/>
                    <a:pt x="58426" y="492339"/>
                  </a:cubicBezTo>
                  <a:cubicBezTo>
                    <a:pt x="21016" y="454930"/>
                    <a:pt x="0" y="404191"/>
                    <a:pt x="0" y="351287"/>
                  </a:cubicBezTo>
                  <a:lnTo>
                    <a:pt x="0" y="199478"/>
                  </a:lnTo>
                  <a:cubicBezTo>
                    <a:pt x="0" y="146573"/>
                    <a:pt x="21016" y="95835"/>
                    <a:pt x="58426" y="58426"/>
                  </a:cubicBezTo>
                  <a:cubicBezTo>
                    <a:pt x="95835" y="21016"/>
                    <a:pt x="146573" y="0"/>
                    <a:pt x="199478" y="0"/>
                  </a:cubicBezTo>
                  <a:close/>
                </a:path>
              </a:pathLst>
            </a:custGeom>
            <a:solidFill>
              <a:srgbClr val="000000">
                <a:alpha val="0"/>
              </a:srgbClr>
            </a:solidFill>
            <a:ln w="9525" cap="rnd">
              <a:solidFill>
                <a:srgbClr val="FFFFFF"/>
              </a:solidFill>
              <a:prstDash val="solid"/>
              <a:round/>
            </a:ln>
          </p:spPr>
        </p:sp>
        <p:sp>
          <p:nvSpPr>
            <p:cNvPr name="TextBox 28" id="28"/>
            <p:cNvSpPr txBox="true"/>
            <p:nvPr/>
          </p:nvSpPr>
          <p:spPr>
            <a:xfrm>
              <a:off x="0" y="-47625"/>
              <a:ext cx="521311" cy="598390"/>
            </a:xfrm>
            <a:prstGeom prst="rect">
              <a:avLst/>
            </a:prstGeom>
          </p:spPr>
          <p:txBody>
            <a:bodyPr anchor="ctr" rtlCol="false" tIns="50800" lIns="50800" bIns="50800" rIns="50800"/>
            <a:lstStyle/>
            <a:p>
              <a:pPr algn="ctr">
                <a:lnSpc>
                  <a:spcPts val="1680"/>
                </a:lnSpc>
              </a:pPr>
              <a:r>
                <a:rPr lang="en-US" sz="1200">
                  <a:solidFill>
                    <a:srgbClr val="FFFFFF"/>
                  </a:solidFill>
                  <a:latin typeface="Arial"/>
                  <a:ea typeface="Arial"/>
                  <a:cs typeface="Arial"/>
                  <a:sym typeface="Arial"/>
                </a:rPr>
                <a:t>A community isthe highest levelof the DSpace content hierarchy. They correspond to parts of the organization such as departments, labs, research centers or schools.</a:t>
              </a:r>
            </a:p>
            <a:p>
              <a:pPr algn="ctr" marL="0" indent="0" lvl="0">
                <a:lnSpc>
                  <a:spcPts val="1680"/>
                </a:lnSpc>
                <a:spcBef>
                  <a:spcPct val="0"/>
                </a:spcBef>
              </a:pPr>
            </a:p>
          </p:txBody>
        </p:sp>
      </p:grpSp>
      <p:grpSp>
        <p:nvGrpSpPr>
          <p:cNvPr name="Group 29" id="29"/>
          <p:cNvGrpSpPr/>
          <p:nvPr/>
        </p:nvGrpSpPr>
        <p:grpSpPr>
          <a:xfrm rot="0">
            <a:off x="8209866" y="7596792"/>
            <a:ext cx="1837012" cy="2091185"/>
            <a:chOff x="0" y="0"/>
            <a:chExt cx="483822" cy="550765"/>
          </a:xfrm>
        </p:grpSpPr>
        <p:sp>
          <p:nvSpPr>
            <p:cNvPr name="Freeform 30" id="30"/>
            <p:cNvSpPr/>
            <p:nvPr/>
          </p:nvSpPr>
          <p:spPr>
            <a:xfrm flipH="false" flipV="false" rot="0">
              <a:off x="0" y="0"/>
              <a:ext cx="483822" cy="550765"/>
            </a:xfrm>
            <a:custGeom>
              <a:avLst/>
              <a:gdLst/>
              <a:ahLst/>
              <a:cxnLst/>
              <a:rect r="r" b="b" t="t" l="l"/>
              <a:pathLst>
                <a:path h="550765" w="483822">
                  <a:moveTo>
                    <a:pt x="214935" y="0"/>
                  </a:moveTo>
                  <a:lnTo>
                    <a:pt x="268887" y="0"/>
                  </a:lnTo>
                  <a:cubicBezTo>
                    <a:pt x="325891" y="0"/>
                    <a:pt x="380561" y="22645"/>
                    <a:pt x="420869" y="62953"/>
                  </a:cubicBezTo>
                  <a:cubicBezTo>
                    <a:pt x="461177" y="103261"/>
                    <a:pt x="483822" y="157931"/>
                    <a:pt x="483822" y="214935"/>
                  </a:cubicBezTo>
                  <a:lnTo>
                    <a:pt x="483822" y="335830"/>
                  </a:lnTo>
                  <a:cubicBezTo>
                    <a:pt x="483822" y="392834"/>
                    <a:pt x="461177" y="447504"/>
                    <a:pt x="420869" y="487812"/>
                  </a:cubicBezTo>
                  <a:cubicBezTo>
                    <a:pt x="380561" y="528120"/>
                    <a:pt x="325891" y="550765"/>
                    <a:pt x="268887" y="550765"/>
                  </a:cubicBezTo>
                  <a:lnTo>
                    <a:pt x="214935" y="550765"/>
                  </a:lnTo>
                  <a:cubicBezTo>
                    <a:pt x="157931" y="550765"/>
                    <a:pt x="103261" y="528120"/>
                    <a:pt x="62953" y="487812"/>
                  </a:cubicBezTo>
                  <a:cubicBezTo>
                    <a:pt x="22645" y="447504"/>
                    <a:pt x="0" y="392834"/>
                    <a:pt x="0" y="335830"/>
                  </a:cubicBezTo>
                  <a:lnTo>
                    <a:pt x="0" y="214935"/>
                  </a:lnTo>
                  <a:cubicBezTo>
                    <a:pt x="0" y="157931"/>
                    <a:pt x="22645" y="103261"/>
                    <a:pt x="62953" y="62953"/>
                  </a:cubicBezTo>
                  <a:cubicBezTo>
                    <a:pt x="103261" y="22645"/>
                    <a:pt x="157931" y="0"/>
                    <a:pt x="214935" y="0"/>
                  </a:cubicBezTo>
                  <a:close/>
                </a:path>
              </a:pathLst>
            </a:custGeom>
            <a:solidFill>
              <a:srgbClr val="000000">
                <a:alpha val="0"/>
              </a:srgbClr>
            </a:solidFill>
            <a:ln w="9525" cap="rnd">
              <a:solidFill>
                <a:srgbClr val="FFFFFF"/>
              </a:solidFill>
              <a:prstDash val="solid"/>
              <a:round/>
            </a:ln>
          </p:spPr>
        </p:sp>
        <p:sp>
          <p:nvSpPr>
            <p:cNvPr name="TextBox 31" id="31"/>
            <p:cNvSpPr txBox="true"/>
            <p:nvPr/>
          </p:nvSpPr>
          <p:spPr>
            <a:xfrm>
              <a:off x="0" y="-47625"/>
              <a:ext cx="483822" cy="598390"/>
            </a:xfrm>
            <a:prstGeom prst="rect">
              <a:avLst/>
            </a:prstGeom>
          </p:spPr>
          <p:txBody>
            <a:bodyPr anchor="ctr" rtlCol="false" tIns="50800" lIns="50800" bIns="50800" rIns="50800"/>
            <a:lstStyle/>
            <a:p>
              <a:pPr algn="ctr">
                <a:lnSpc>
                  <a:spcPts val="1680"/>
                </a:lnSpc>
              </a:pPr>
              <a:r>
                <a:rPr lang="en-US" sz="1200">
                  <a:solidFill>
                    <a:srgbClr val="FFFFFF"/>
                  </a:solidFill>
                  <a:latin typeface="Arial"/>
                  <a:ea typeface="Arial"/>
                  <a:cs typeface="Arial"/>
                  <a:sym typeface="Arial"/>
                </a:rPr>
                <a:t>DSpace’s modular architecture allowsfor creation of large, multi-disciplinary repositories that ultimately can be expandedacross institutional boundaries.</a:t>
              </a:r>
            </a:p>
            <a:p>
              <a:pPr algn="ctr" marL="0" indent="0" lvl="0">
                <a:lnSpc>
                  <a:spcPts val="1680"/>
                </a:lnSpc>
                <a:spcBef>
                  <a:spcPct val="0"/>
                </a:spcBef>
              </a:pPr>
            </a:p>
          </p:txBody>
        </p:sp>
      </p:grpSp>
      <p:grpSp>
        <p:nvGrpSpPr>
          <p:cNvPr name="Group 32" id="32"/>
          <p:cNvGrpSpPr/>
          <p:nvPr/>
        </p:nvGrpSpPr>
        <p:grpSpPr>
          <a:xfrm rot="0">
            <a:off x="10094502" y="7596792"/>
            <a:ext cx="2255454" cy="2091185"/>
            <a:chOff x="0" y="0"/>
            <a:chExt cx="594029" cy="550765"/>
          </a:xfrm>
        </p:grpSpPr>
        <p:sp>
          <p:nvSpPr>
            <p:cNvPr name="Freeform 33" id="33"/>
            <p:cNvSpPr/>
            <p:nvPr/>
          </p:nvSpPr>
          <p:spPr>
            <a:xfrm flipH="false" flipV="false" rot="0">
              <a:off x="0" y="0"/>
              <a:ext cx="594029" cy="550765"/>
            </a:xfrm>
            <a:custGeom>
              <a:avLst/>
              <a:gdLst/>
              <a:ahLst/>
              <a:cxnLst/>
              <a:rect r="r" b="b" t="t" l="l"/>
              <a:pathLst>
                <a:path h="550765" w="594029">
                  <a:moveTo>
                    <a:pt x="175059" y="0"/>
                  </a:moveTo>
                  <a:lnTo>
                    <a:pt x="418970" y="0"/>
                  </a:lnTo>
                  <a:cubicBezTo>
                    <a:pt x="465398" y="0"/>
                    <a:pt x="509925" y="18444"/>
                    <a:pt x="542755" y="51274"/>
                  </a:cubicBezTo>
                  <a:cubicBezTo>
                    <a:pt x="575585" y="84104"/>
                    <a:pt x="594029" y="128631"/>
                    <a:pt x="594029" y="175059"/>
                  </a:cubicBezTo>
                  <a:lnTo>
                    <a:pt x="594029" y="375706"/>
                  </a:lnTo>
                  <a:cubicBezTo>
                    <a:pt x="594029" y="422134"/>
                    <a:pt x="575585" y="466661"/>
                    <a:pt x="542755" y="499491"/>
                  </a:cubicBezTo>
                  <a:cubicBezTo>
                    <a:pt x="509925" y="532321"/>
                    <a:pt x="465398" y="550765"/>
                    <a:pt x="418970" y="550765"/>
                  </a:cubicBezTo>
                  <a:lnTo>
                    <a:pt x="175059" y="550765"/>
                  </a:lnTo>
                  <a:cubicBezTo>
                    <a:pt x="128631" y="550765"/>
                    <a:pt x="84104" y="532321"/>
                    <a:pt x="51274" y="499491"/>
                  </a:cubicBezTo>
                  <a:cubicBezTo>
                    <a:pt x="18444" y="466661"/>
                    <a:pt x="0" y="422134"/>
                    <a:pt x="0" y="375706"/>
                  </a:cubicBezTo>
                  <a:lnTo>
                    <a:pt x="0" y="175059"/>
                  </a:lnTo>
                  <a:cubicBezTo>
                    <a:pt x="0" y="128631"/>
                    <a:pt x="18444" y="84104"/>
                    <a:pt x="51274" y="51274"/>
                  </a:cubicBezTo>
                  <a:cubicBezTo>
                    <a:pt x="84104" y="18444"/>
                    <a:pt x="128631" y="0"/>
                    <a:pt x="175059" y="0"/>
                  </a:cubicBezTo>
                  <a:close/>
                </a:path>
              </a:pathLst>
            </a:custGeom>
            <a:solidFill>
              <a:srgbClr val="000000">
                <a:alpha val="0"/>
              </a:srgbClr>
            </a:solidFill>
            <a:ln w="9525" cap="rnd">
              <a:solidFill>
                <a:srgbClr val="FFFFFF"/>
              </a:solidFill>
              <a:prstDash val="solid"/>
              <a:round/>
            </a:ln>
          </p:spPr>
        </p:sp>
        <p:sp>
          <p:nvSpPr>
            <p:cNvPr name="TextBox 34" id="34"/>
            <p:cNvSpPr txBox="true"/>
            <p:nvPr/>
          </p:nvSpPr>
          <p:spPr>
            <a:xfrm>
              <a:off x="0" y="-47625"/>
              <a:ext cx="594029" cy="598390"/>
            </a:xfrm>
            <a:prstGeom prst="rect">
              <a:avLst/>
            </a:prstGeom>
          </p:spPr>
          <p:txBody>
            <a:bodyPr anchor="ctr" rtlCol="false" tIns="50800" lIns="50800" bIns="50800" rIns="50800"/>
            <a:lstStyle/>
            <a:p>
              <a:pPr algn="ctr">
                <a:lnSpc>
                  <a:spcPts val="1540"/>
                </a:lnSpc>
              </a:pPr>
              <a:r>
                <a:rPr lang="en-US" sz="1100">
                  <a:solidFill>
                    <a:srgbClr val="FFFFFF"/>
                  </a:solidFill>
                  <a:latin typeface="Arial"/>
                  <a:ea typeface="Arial"/>
                  <a:cs typeface="Arial"/>
                  <a:sym typeface="Arial"/>
                </a:rPr>
                <a:t>DSpace is committed to going beyond reliable file preservation to offer functional preservation where files are kept accessible as technology formats, media, and paradigms evolve over time for as many types of files as possible.</a:t>
              </a:r>
            </a:p>
            <a:p>
              <a:pPr algn="ctr" marL="0" indent="0" lvl="0">
                <a:lnSpc>
                  <a:spcPts val="1540"/>
                </a:lnSpc>
                <a:spcBef>
                  <a:spcPct val="0"/>
                </a:spcBef>
              </a:pPr>
            </a:p>
          </p:txBody>
        </p:sp>
      </p:grpSp>
      <p:grpSp>
        <p:nvGrpSpPr>
          <p:cNvPr name="Group 35" id="35"/>
          <p:cNvGrpSpPr/>
          <p:nvPr/>
        </p:nvGrpSpPr>
        <p:grpSpPr>
          <a:xfrm rot="0">
            <a:off x="12426157" y="7596792"/>
            <a:ext cx="2255454" cy="2091185"/>
            <a:chOff x="0" y="0"/>
            <a:chExt cx="594029" cy="550765"/>
          </a:xfrm>
        </p:grpSpPr>
        <p:sp>
          <p:nvSpPr>
            <p:cNvPr name="Freeform 36" id="36"/>
            <p:cNvSpPr/>
            <p:nvPr/>
          </p:nvSpPr>
          <p:spPr>
            <a:xfrm flipH="false" flipV="false" rot="0">
              <a:off x="0" y="0"/>
              <a:ext cx="594029" cy="550765"/>
            </a:xfrm>
            <a:custGeom>
              <a:avLst/>
              <a:gdLst/>
              <a:ahLst/>
              <a:cxnLst/>
              <a:rect r="r" b="b" t="t" l="l"/>
              <a:pathLst>
                <a:path h="550765" w="594029">
                  <a:moveTo>
                    <a:pt x="175059" y="0"/>
                  </a:moveTo>
                  <a:lnTo>
                    <a:pt x="418970" y="0"/>
                  </a:lnTo>
                  <a:cubicBezTo>
                    <a:pt x="465398" y="0"/>
                    <a:pt x="509925" y="18444"/>
                    <a:pt x="542755" y="51274"/>
                  </a:cubicBezTo>
                  <a:cubicBezTo>
                    <a:pt x="575585" y="84104"/>
                    <a:pt x="594029" y="128631"/>
                    <a:pt x="594029" y="175059"/>
                  </a:cubicBezTo>
                  <a:lnTo>
                    <a:pt x="594029" y="375706"/>
                  </a:lnTo>
                  <a:cubicBezTo>
                    <a:pt x="594029" y="422134"/>
                    <a:pt x="575585" y="466661"/>
                    <a:pt x="542755" y="499491"/>
                  </a:cubicBezTo>
                  <a:cubicBezTo>
                    <a:pt x="509925" y="532321"/>
                    <a:pt x="465398" y="550765"/>
                    <a:pt x="418970" y="550765"/>
                  </a:cubicBezTo>
                  <a:lnTo>
                    <a:pt x="175059" y="550765"/>
                  </a:lnTo>
                  <a:cubicBezTo>
                    <a:pt x="128631" y="550765"/>
                    <a:pt x="84104" y="532321"/>
                    <a:pt x="51274" y="499491"/>
                  </a:cubicBezTo>
                  <a:cubicBezTo>
                    <a:pt x="18444" y="466661"/>
                    <a:pt x="0" y="422134"/>
                    <a:pt x="0" y="375706"/>
                  </a:cubicBezTo>
                  <a:lnTo>
                    <a:pt x="0" y="175059"/>
                  </a:lnTo>
                  <a:cubicBezTo>
                    <a:pt x="0" y="128631"/>
                    <a:pt x="18444" y="84104"/>
                    <a:pt x="51274" y="51274"/>
                  </a:cubicBezTo>
                  <a:cubicBezTo>
                    <a:pt x="84104" y="18444"/>
                    <a:pt x="128631" y="0"/>
                    <a:pt x="175059" y="0"/>
                  </a:cubicBezTo>
                  <a:close/>
                </a:path>
              </a:pathLst>
            </a:custGeom>
            <a:solidFill>
              <a:srgbClr val="000000">
                <a:alpha val="0"/>
              </a:srgbClr>
            </a:solidFill>
            <a:ln w="9525" cap="rnd">
              <a:solidFill>
                <a:srgbClr val="FFFFFF"/>
              </a:solidFill>
              <a:prstDash val="solid"/>
              <a:round/>
            </a:ln>
          </p:spPr>
        </p:sp>
        <p:sp>
          <p:nvSpPr>
            <p:cNvPr name="TextBox 37" id="37"/>
            <p:cNvSpPr txBox="true"/>
            <p:nvPr/>
          </p:nvSpPr>
          <p:spPr>
            <a:xfrm>
              <a:off x="0" y="-47625"/>
              <a:ext cx="594029" cy="598390"/>
            </a:xfrm>
            <a:prstGeom prst="rect">
              <a:avLst/>
            </a:prstGeom>
          </p:spPr>
          <p:txBody>
            <a:bodyPr anchor="ctr" rtlCol="false" tIns="50800" lIns="50800" bIns="50800" rIns="50800"/>
            <a:lstStyle/>
            <a:p>
              <a:pPr algn="ctr">
                <a:lnSpc>
                  <a:spcPts val="1540"/>
                </a:lnSpc>
              </a:pPr>
              <a:r>
                <a:rPr lang="en-US" sz="1100">
                  <a:solidFill>
                    <a:srgbClr val="FFFFFF"/>
                  </a:solidFill>
                  <a:latin typeface="Arial"/>
                  <a:ea typeface="Arial"/>
                  <a:cs typeface="Arial"/>
                  <a:sym typeface="Arial"/>
                </a:rPr>
                <a:t>The end-user interface supportsbrowsing and searching the archives. Once an item is located, Web-native formatted files can be displayed in a Web browser while other formats can be downloaded and opened with a suitable application program.</a:t>
              </a:r>
            </a:p>
            <a:p>
              <a:pPr algn="ctr" marL="0" indent="0" lvl="0">
                <a:lnSpc>
                  <a:spcPts val="1540"/>
                </a:lnSpc>
                <a:spcBef>
                  <a:spcPct val="0"/>
                </a:spcBef>
              </a:pPr>
            </a:p>
          </p:txBody>
        </p:sp>
      </p:grpSp>
      <p:grpSp>
        <p:nvGrpSpPr>
          <p:cNvPr name="Group 38" id="38"/>
          <p:cNvGrpSpPr/>
          <p:nvPr/>
        </p:nvGrpSpPr>
        <p:grpSpPr>
          <a:xfrm rot="0">
            <a:off x="14757811" y="7596792"/>
            <a:ext cx="2107039" cy="2091185"/>
            <a:chOff x="0" y="0"/>
            <a:chExt cx="554940" cy="550765"/>
          </a:xfrm>
        </p:grpSpPr>
        <p:sp>
          <p:nvSpPr>
            <p:cNvPr name="Freeform 39" id="39"/>
            <p:cNvSpPr/>
            <p:nvPr/>
          </p:nvSpPr>
          <p:spPr>
            <a:xfrm flipH="false" flipV="false" rot="0">
              <a:off x="0" y="0"/>
              <a:ext cx="554940" cy="550765"/>
            </a:xfrm>
            <a:custGeom>
              <a:avLst/>
              <a:gdLst/>
              <a:ahLst/>
              <a:cxnLst/>
              <a:rect r="r" b="b" t="t" l="l"/>
              <a:pathLst>
                <a:path h="550765" w="554940">
                  <a:moveTo>
                    <a:pt x="187390" y="0"/>
                  </a:moveTo>
                  <a:lnTo>
                    <a:pt x="367550" y="0"/>
                  </a:lnTo>
                  <a:cubicBezTo>
                    <a:pt x="417249" y="0"/>
                    <a:pt x="464913" y="19743"/>
                    <a:pt x="500055" y="54885"/>
                  </a:cubicBezTo>
                  <a:cubicBezTo>
                    <a:pt x="535197" y="90028"/>
                    <a:pt x="554940" y="137691"/>
                    <a:pt x="554940" y="187390"/>
                  </a:cubicBezTo>
                  <a:lnTo>
                    <a:pt x="554940" y="363375"/>
                  </a:lnTo>
                  <a:cubicBezTo>
                    <a:pt x="554940" y="413074"/>
                    <a:pt x="535197" y="460737"/>
                    <a:pt x="500055" y="495880"/>
                  </a:cubicBezTo>
                  <a:cubicBezTo>
                    <a:pt x="464913" y="531022"/>
                    <a:pt x="417249" y="550765"/>
                    <a:pt x="367550" y="550765"/>
                  </a:cubicBezTo>
                  <a:lnTo>
                    <a:pt x="187390" y="550765"/>
                  </a:lnTo>
                  <a:cubicBezTo>
                    <a:pt x="83897" y="550765"/>
                    <a:pt x="0" y="466867"/>
                    <a:pt x="0" y="363375"/>
                  </a:cubicBezTo>
                  <a:lnTo>
                    <a:pt x="0" y="187390"/>
                  </a:lnTo>
                  <a:cubicBezTo>
                    <a:pt x="0" y="83897"/>
                    <a:pt x="83897" y="0"/>
                    <a:pt x="187390" y="0"/>
                  </a:cubicBezTo>
                  <a:close/>
                </a:path>
              </a:pathLst>
            </a:custGeom>
            <a:solidFill>
              <a:srgbClr val="000000">
                <a:alpha val="0"/>
              </a:srgbClr>
            </a:solidFill>
            <a:ln w="9525" cap="rnd">
              <a:solidFill>
                <a:srgbClr val="FFFFFF"/>
              </a:solidFill>
              <a:prstDash val="solid"/>
              <a:round/>
            </a:ln>
          </p:spPr>
        </p:sp>
        <p:sp>
          <p:nvSpPr>
            <p:cNvPr name="TextBox 40" id="40"/>
            <p:cNvSpPr txBox="true"/>
            <p:nvPr/>
          </p:nvSpPr>
          <p:spPr>
            <a:xfrm>
              <a:off x="0" y="-47625"/>
              <a:ext cx="554940" cy="598390"/>
            </a:xfrm>
            <a:prstGeom prst="rect">
              <a:avLst/>
            </a:prstGeom>
          </p:spPr>
          <p:txBody>
            <a:bodyPr anchor="ctr" rtlCol="false" tIns="50800" lIns="50800" bIns="50800" rIns="50800"/>
            <a:lstStyle/>
            <a:p>
              <a:pPr algn="ctr">
                <a:lnSpc>
                  <a:spcPts val="1540"/>
                </a:lnSpc>
              </a:pPr>
              <a:r>
                <a:rPr lang="en-US" sz="1100">
                  <a:solidFill>
                    <a:srgbClr val="FFFFFF"/>
                  </a:solidFill>
                  <a:latin typeface="Arial"/>
                  <a:ea typeface="Arial"/>
                  <a:cs typeface="Arial"/>
                  <a:sym typeface="Arial"/>
                </a:rPr>
                <a:t>·An item isan "archival atom" consisting of grouped,related content and associated descriptions (metadata). An item's exposed metadata is indexed for browsing and searching. Items are organized into collections of logically-related material.</a:t>
              </a:r>
            </a:p>
            <a:p>
              <a:pPr algn="ctr" marL="0" indent="0" lvl="0">
                <a:lnSpc>
                  <a:spcPts val="1540"/>
                </a:lnSpc>
                <a:spcBef>
                  <a:spcPct val="0"/>
                </a:spcBef>
              </a:pPr>
            </a:p>
          </p:txBody>
        </p:sp>
      </p:grpSp>
      <p:grpSp>
        <p:nvGrpSpPr>
          <p:cNvPr name="Group 41" id="41"/>
          <p:cNvGrpSpPr/>
          <p:nvPr/>
        </p:nvGrpSpPr>
        <p:grpSpPr>
          <a:xfrm rot="0">
            <a:off x="6867108" y="6955387"/>
            <a:ext cx="499968" cy="655497"/>
            <a:chOff x="0" y="0"/>
            <a:chExt cx="314221" cy="411969"/>
          </a:xfrm>
        </p:grpSpPr>
        <p:sp>
          <p:nvSpPr>
            <p:cNvPr name="Freeform 42" id="42"/>
            <p:cNvSpPr/>
            <p:nvPr/>
          </p:nvSpPr>
          <p:spPr>
            <a:xfrm flipH="false" flipV="false" rot="0">
              <a:off x="0" y="0"/>
              <a:ext cx="314221" cy="411969"/>
            </a:xfrm>
            <a:custGeom>
              <a:avLst/>
              <a:gdLst/>
              <a:ahLst/>
              <a:cxnLst/>
              <a:rect r="r" b="b" t="t" l="l"/>
              <a:pathLst>
                <a:path h="411969" w="314221">
                  <a:moveTo>
                    <a:pt x="157111" y="0"/>
                  </a:moveTo>
                  <a:lnTo>
                    <a:pt x="157111" y="0"/>
                  </a:lnTo>
                  <a:cubicBezTo>
                    <a:pt x="198779" y="0"/>
                    <a:pt x="238741" y="16553"/>
                    <a:pt x="268205" y="46017"/>
                  </a:cubicBezTo>
                  <a:cubicBezTo>
                    <a:pt x="297669" y="75481"/>
                    <a:pt x="314221" y="115442"/>
                    <a:pt x="314221" y="157111"/>
                  </a:cubicBezTo>
                  <a:lnTo>
                    <a:pt x="314221" y="254858"/>
                  </a:lnTo>
                  <a:cubicBezTo>
                    <a:pt x="314221" y="296526"/>
                    <a:pt x="297669" y="336488"/>
                    <a:pt x="268205" y="365952"/>
                  </a:cubicBezTo>
                  <a:cubicBezTo>
                    <a:pt x="238741" y="395416"/>
                    <a:pt x="198779" y="411969"/>
                    <a:pt x="157111" y="411969"/>
                  </a:cubicBezTo>
                  <a:lnTo>
                    <a:pt x="157111" y="411969"/>
                  </a:lnTo>
                  <a:cubicBezTo>
                    <a:pt x="115442" y="411969"/>
                    <a:pt x="75481" y="395416"/>
                    <a:pt x="46017" y="365952"/>
                  </a:cubicBezTo>
                  <a:cubicBezTo>
                    <a:pt x="16553" y="336488"/>
                    <a:pt x="0" y="296526"/>
                    <a:pt x="0" y="254858"/>
                  </a:cubicBezTo>
                  <a:lnTo>
                    <a:pt x="0" y="157111"/>
                  </a:lnTo>
                  <a:cubicBezTo>
                    <a:pt x="0" y="115442"/>
                    <a:pt x="16553" y="75481"/>
                    <a:pt x="46017" y="46017"/>
                  </a:cubicBezTo>
                  <a:cubicBezTo>
                    <a:pt x="75481" y="16553"/>
                    <a:pt x="115442" y="0"/>
                    <a:pt x="157111" y="0"/>
                  </a:cubicBezTo>
                  <a:close/>
                </a:path>
              </a:pathLst>
            </a:custGeom>
            <a:solidFill>
              <a:srgbClr val="4F54D3"/>
            </a:solidFill>
            <a:ln w="9525" cap="rnd">
              <a:solidFill>
                <a:srgbClr val="E9E9E9"/>
              </a:solidFill>
              <a:prstDash val="solid"/>
              <a:round/>
            </a:ln>
          </p:spPr>
        </p:sp>
        <p:sp>
          <p:nvSpPr>
            <p:cNvPr name="TextBox 43" id="43"/>
            <p:cNvSpPr txBox="true"/>
            <p:nvPr/>
          </p:nvSpPr>
          <p:spPr>
            <a:xfrm>
              <a:off x="0" y="-76200"/>
              <a:ext cx="314221" cy="488169"/>
            </a:xfrm>
            <a:prstGeom prst="rect">
              <a:avLst/>
            </a:prstGeom>
          </p:spPr>
          <p:txBody>
            <a:bodyPr anchor="ctr" rtlCol="false" tIns="50800" lIns="50800" bIns="50800" rIns="50800"/>
            <a:lstStyle/>
            <a:p>
              <a:pPr algn="ctr">
                <a:lnSpc>
                  <a:spcPts val="2659"/>
                </a:lnSpc>
              </a:pPr>
            </a:p>
          </p:txBody>
        </p:sp>
      </p:grpSp>
      <p:sp>
        <p:nvSpPr>
          <p:cNvPr name="TextBox 44" id="44"/>
          <p:cNvSpPr txBox="true"/>
          <p:nvPr/>
        </p:nvSpPr>
        <p:spPr>
          <a:xfrm rot="0">
            <a:off x="6925325" y="7143923"/>
            <a:ext cx="342698" cy="335238"/>
          </a:xfrm>
          <a:prstGeom prst="rect">
            <a:avLst/>
          </a:prstGeom>
        </p:spPr>
        <p:txBody>
          <a:bodyPr anchor="t" rtlCol="false" tIns="0" lIns="0" bIns="0" rIns="0">
            <a:spAutoFit/>
          </a:bodyPr>
          <a:lstStyle/>
          <a:p>
            <a:pPr algn="r">
              <a:lnSpc>
                <a:spcPts val="2137"/>
              </a:lnSpc>
            </a:pPr>
            <a:r>
              <a:rPr lang="en-US" b="true" sz="2137">
                <a:solidFill>
                  <a:srgbClr val="E9E9E9"/>
                </a:solidFill>
                <a:latin typeface="Arial Bold"/>
                <a:ea typeface="Arial Bold"/>
                <a:cs typeface="Arial Bold"/>
                <a:sym typeface="Arial Bold"/>
              </a:rPr>
              <a:t>03</a:t>
            </a:r>
          </a:p>
        </p:txBody>
      </p:sp>
      <p:grpSp>
        <p:nvGrpSpPr>
          <p:cNvPr name="Group 45" id="45"/>
          <p:cNvGrpSpPr/>
          <p:nvPr/>
        </p:nvGrpSpPr>
        <p:grpSpPr>
          <a:xfrm rot="0">
            <a:off x="8806950" y="6941295"/>
            <a:ext cx="499968" cy="655497"/>
            <a:chOff x="0" y="0"/>
            <a:chExt cx="314221" cy="411969"/>
          </a:xfrm>
        </p:grpSpPr>
        <p:sp>
          <p:nvSpPr>
            <p:cNvPr name="Freeform 46" id="46"/>
            <p:cNvSpPr/>
            <p:nvPr/>
          </p:nvSpPr>
          <p:spPr>
            <a:xfrm flipH="false" flipV="false" rot="0">
              <a:off x="0" y="0"/>
              <a:ext cx="314221" cy="411969"/>
            </a:xfrm>
            <a:custGeom>
              <a:avLst/>
              <a:gdLst/>
              <a:ahLst/>
              <a:cxnLst/>
              <a:rect r="r" b="b" t="t" l="l"/>
              <a:pathLst>
                <a:path h="411969" w="314221">
                  <a:moveTo>
                    <a:pt x="157111" y="0"/>
                  </a:moveTo>
                  <a:lnTo>
                    <a:pt x="157111" y="0"/>
                  </a:lnTo>
                  <a:cubicBezTo>
                    <a:pt x="198779" y="0"/>
                    <a:pt x="238741" y="16553"/>
                    <a:pt x="268205" y="46017"/>
                  </a:cubicBezTo>
                  <a:cubicBezTo>
                    <a:pt x="297669" y="75481"/>
                    <a:pt x="314221" y="115442"/>
                    <a:pt x="314221" y="157111"/>
                  </a:cubicBezTo>
                  <a:lnTo>
                    <a:pt x="314221" y="254858"/>
                  </a:lnTo>
                  <a:cubicBezTo>
                    <a:pt x="314221" y="296526"/>
                    <a:pt x="297669" y="336488"/>
                    <a:pt x="268205" y="365952"/>
                  </a:cubicBezTo>
                  <a:cubicBezTo>
                    <a:pt x="238741" y="395416"/>
                    <a:pt x="198779" y="411969"/>
                    <a:pt x="157111" y="411969"/>
                  </a:cubicBezTo>
                  <a:lnTo>
                    <a:pt x="157111" y="411969"/>
                  </a:lnTo>
                  <a:cubicBezTo>
                    <a:pt x="115442" y="411969"/>
                    <a:pt x="75481" y="395416"/>
                    <a:pt x="46017" y="365952"/>
                  </a:cubicBezTo>
                  <a:cubicBezTo>
                    <a:pt x="16553" y="336488"/>
                    <a:pt x="0" y="296526"/>
                    <a:pt x="0" y="254858"/>
                  </a:cubicBezTo>
                  <a:lnTo>
                    <a:pt x="0" y="157111"/>
                  </a:lnTo>
                  <a:cubicBezTo>
                    <a:pt x="0" y="115442"/>
                    <a:pt x="16553" y="75481"/>
                    <a:pt x="46017" y="46017"/>
                  </a:cubicBezTo>
                  <a:cubicBezTo>
                    <a:pt x="75481" y="16553"/>
                    <a:pt x="115442" y="0"/>
                    <a:pt x="157111" y="0"/>
                  </a:cubicBezTo>
                  <a:close/>
                </a:path>
              </a:pathLst>
            </a:custGeom>
            <a:solidFill>
              <a:srgbClr val="4F54D3"/>
            </a:solidFill>
            <a:ln w="9525" cap="rnd">
              <a:solidFill>
                <a:srgbClr val="E9E9E9"/>
              </a:solidFill>
              <a:prstDash val="solid"/>
              <a:round/>
            </a:ln>
          </p:spPr>
        </p:sp>
        <p:sp>
          <p:nvSpPr>
            <p:cNvPr name="TextBox 47" id="47"/>
            <p:cNvSpPr txBox="true"/>
            <p:nvPr/>
          </p:nvSpPr>
          <p:spPr>
            <a:xfrm>
              <a:off x="0" y="-76200"/>
              <a:ext cx="314221" cy="488169"/>
            </a:xfrm>
            <a:prstGeom prst="rect">
              <a:avLst/>
            </a:prstGeom>
          </p:spPr>
          <p:txBody>
            <a:bodyPr anchor="ctr" rtlCol="false" tIns="50800" lIns="50800" bIns="50800" rIns="50800"/>
            <a:lstStyle/>
            <a:p>
              <a:pPr algn="ctr">
                <a:lnSpc>
                  <a:spcPts val="2659"/>
                </a:lnSpc>
              </a:pPr>
            </a:p>
          </p:txBody>
        </p:sp>
      </p:grpSp>
      <p:sp>
        <p:nvSpPr>
          <p:cNvPr name="TextBox 48" id="48"/>
          <p:cNvSpPr txBox="true"/>
          <p:nvPr/>
        </p:nvSpPr>
        <p:spPr>
          <a:xfrm rot="0">
            <a:off x="8865168" y="7129832"/>
            <a:ext cx="342698" cy="335238"/>
          </a:xfrm>
          <a:prstGeom prst="rect">
            <a:avLst/>
          </a:prstGeom>
        </p:spPr>
        <p:txBody>
          <a:bodyPr anchor="t" rtlCol="false" tIns="0" lIns="0" bIns="0" rIns="0">
            <a:spAutoFit/>
          </a:bodyPr>
          <a:lstStyle/>
          <a:p>
            <a:pPr algn="r">
              <a:lnSpc>
                <a:spcPts val="2137"/>
              </a:lnSpc>
            </a:pPr>
            <a:r>
              <a:rPr lang="en-US" b="true" sz="2137">
                <a:solidFill>
                  <a:srgbClr val="E9E9E9"/>
                </a:solidFill>
                <a:latin typeface="Arial Bold"/>
                <a:ea typeface="Arial Bold"/>
                <a:cs typeface="Arial Bold"/>
                <a:sym typeface="Arial Bold"/>
              </a:rPr>
              <a:t>04</a:t>
            </a:r>
          </a:p>
        </p:txBody>
      </p:sp>
      <p:grpSp>
        <p:nvGrpSpPr>
          <p:cNvPr name="Group 49" id="49"/>
          <p:cNvGrpSpPr/>
          <p:nvPr/>
        </p:nvGrpSpPr>
        <p:grpSpPr>
          <a:xfrm rot="0">
            <a:off x="10932702" y="6955387"/>
            <a:ext cx="499968" cy="655497"/>
            <a:chOff x="0" y="0"/>
            <a:chExt cx="314221" cy="411969"/>
          </a:xfrm>
        </p:grpSpPr>
        <p:sp>
          <p:nvSpPr>
            <p:cNvPr name="Freeform 50" id="50"/>
            <p:cNvSpPr/>
            <p:nvPr/>
          </p:nvSpPr>
          <p:spPr>
            <a:xfrm flipH="false" flipV="false" rot="0">
              <a:off x="0" y="0"/>
              <a:ext cx="314221" cy="411969"/>
            </a:xfrm>
            <a:custGeom>
              <a:avLst/>
              <a:gdLst/>
              <a:ahLst/>
              <a:cxnLst/>
              <a:rect r="r" b="b" t="t" l="l"/>
              <a:pathLst>
                <a:path h="411969" w="314221">
                  <a:moveTo>
                    <a:pt x="157111" y="0"/>
                  </a:moveTo>
                  <a:lnTo>
                    <a:pt x="157111" y="0"/>
                  </a:lnTo>
                  <a:cubicBezTo>
                    <a:pt x="198779" y="0"/>
                    <a:pt x="238741" y="16553"/>
                    <a:pt x="268205" y="46017"/>
                  </a:cubicBezTo>
                  <a:cubicBezTo>
                    <a:pt x="297669" y="75481"/>
                    <a:pt x="314221" y="115442"/>
                    <a:pt x="314221" y="157111"/>
                  </a:cubicBezTo>
                  <a:lnTo>
                    <a:pt x="314221" y="254858"/>
                  </a:lnTo>
                  <a:cubicBezTo>
                    <a:pt x="314221" y="296526"/>
                    <a:pt x="297669" y="336488"/>
                    <a:pt x="268205" y="365952"/>
                  </a:cubicBezTo>
                  <a:cubicBezTo>
                    <a:pt x="238741" y="395416"/>
                    <a:pt x="198779" y="411969"/>
                    <a:pt x="157111" y="411969"/>
                  </a:cubicBezTo>
                  <a:lnTo>
                    <a:pt x="157111" y="411969"/>
                  </a:lnTo>
                  <a:cubicBezTo>
                    <a:pt x="115442" y="411969"/>
                    <a:pt x="75481" y="395416"/>
                    <a:pt x="46017" y="365952"/>
                  </a:cubicBezTo>
                  <a:cubicBezTo>
                    <a:pt x="16553" y="336488"/>
                    <a:pt x="0" y="296526"/>
                    <a:pt x="0" y="254858"/>
                  </a:cubicBezTo>
                  <a:lnTo>
                    <a:pt x="0" y="157111"/>
                  </a:lnTo>
                  <a:cubicBezTo>
                    <a:pt x="0" y="115442"/>
                    <a:pt x="16553" y="75481"/>
                    <a:pt x="46017" y="46017"/>
                  </a:cubicBezTo>
                  <a:cubicBezTo>
                    <a:pt x="75481" y="16553"/>
                    <a:pt x="115442" y="0"/>
                    <a:pt x="157111" y="0"/>
                  </a:cubicBezTo>
                  <a:close/>
                </a:path>
              </a:pathLst>
            </a:custGeom>
            <a:solidFill>
              <a:srgbClr val="4F54D3"/>
            </a:solidFill>
            <a:ln w="9525" cap="rnd">
              <a:solidFill>
                <a:srgbClr val="E9E9E9"/>
              </a:solidFill>
              <a:prstDash val="solid"/>
              <a:round/>
            </a:ln>
          </p:spPr>
        </p:sp>
        <p:sp>
          <p:nvSpPr>
            <p:cNvPr name="TextBox 51" id="51"/>
            <p:cNvSpPr txBox="true"/>
            <p:nvPr/>
          </p:nvSpPr>
          <p:spPr>
            <a:xfrm>
              <a:off x="0" y="-76200"/>
              <a:ext cx="314221" cy="488169"/>
            </a:xfrm>
            <a:prstGeom prst="rect">
              <a:avLst/>
            </a:prstGeom>
          </p:spPr>
          <p:txBody>
            <a:bodyPr anchor="ctr" rtlCol="false" tIns="50800" lIns="50800" bIns="50800" rIns="50800"/>
            <a:lstStyle/>
            <a:p>
              <a:pPr algn="ctr">
                <a:lnSpc>
                  <a:spcPts val="2659"/>
                </a:lnSpc>
              </a:pPr>
            </a:p>
          </p:txBody>
        </p:sp>
      </p:grpSp>
      <p:sp>
        <p:nvSpPr>
          <p:cNvPr name="TextBox 52" id="52"/>
          <p:cNvSpPr txBox="true"/>
          <p:nvPr/>
        </p:nvSpPr>
        <p:spPr>
          <a:xfrm rot="0">
            <a:off x="10990920" y="7143923"/>
            <a:ext cx="342698" cy="335238"/>
          </a:xfrm>
          <a:prstGeom prst="rect">
            <a:avLst/>
          </a:prstGeom>
        </p:spPr>
        <p:txBody>
          <a:bodyPr anchor="t" rtlCol="false" tIns="0" lIns="0" bIns="0" rIns="0">
            <a:spAutoFit/>
          </a:bodyPr>
          <a:lstStyle/>
          <a:p>
            <a:pPr algn="r">
              <a:lnSpc>
                <a:spcPts val="2137"/>
              </a:lnSpc>
            </a:pPr>
            <a:r>
              <a:rPr lang="en-US" b="true" sz="2137">
                <a:solidFill>
                  <a:srgbClr val="E9E9E9"/>
                </a:solidFill>
                <a:latin typeface="Arial Bold"/>
                <a:ea typeface="Arial Bold"/>
                <a:cs typeface="Arial Bold"/>
                <a:sym typeface="Arial Bold"/>
              </a:rPr>
              <a:t>05</a:t>
            </a:r>
          </a:p>
        </p:txBody>
      </p:sp>
      <p:grpSp>
        <p:nvGrpSpPr>
          <p:cNvPr name="Group 53" id="53"/>
          <p:cNvGrpSpPr/>
          <p:nvPr/>
        </p:nvGrpSpPr>
        <p:grpSpPr>
          <a:xfrm rot="0">
            <a:off x="13140532" y="6955387"/>
            <a:ext cx="499968" cy="655497"/>
            <a:chOff x="0" y="0"/>
            <a:chExt cx="314221" cy="411969"/>
          </a:xfrm>
        </p:grpSpPr>
        <p:sp>
          <p:nvSpPr>
            <p:cNvPr name="Freeform 54" id="54"/>
            <p:cNvSpPr/>
            <p:nvPr/>
          </p:nvSpPr>
          <p:spPr>
            <a:xfrm flipH="false" flipV="false" rot="0">
              <a:off x="0" y="0"/>
              <a:ext cx="314221" cy="411969"/>
            </a:xfrm>
            <a:custGeom>
              <a:avLst/>
              <a:gdLst/>
              <a:ahLst/>
              <a:cxnLst/>
              <a:rect r="r" b="b" t="t" l="l"/>
              <a:pathLst>
                <a:path h="411969" w="314221">
                  <a:moveTo>
                    <a:pt x="157111" y="0"/>
                  </a:moveTo>
                  <a:lnTo>
                    <a:pt x="157111" y="0"/>
                  </a:lnTo>
                  <a:cubicBezTo>
                    <a:pt x="198779" y="0"/>
                    <a:pt x="238741" y="16553"/>
                    <a:pt x="268205" y="46017"/>
                  </a:cubicBezTo>
                  <a:cubicBezTo>
                    <a:pt x="297669" y="75481"/>
                    <a:pt x="314221" y="115442"/>
                    <a:pt x="314221" y="157111"/>
                  </a:cubicBezTo>
                  <a:lnTo>
                    <a:pt x="314221" y="254858"/>
                  </a:lnTo>
                  <a:cubicBezTo>
                    <a:pt x="314221" y="296526"/>
                    <a:pt x="297669" y="336488"/>
                    <a:pt x="268205" y="365952"/>
                  </a:cubicBezTo>
                  <a:cubicBezTo>
                    <a:pt x="238741" y="395416"/>
                    <a:pt x="198779" y="411969"/>
                    <a:pt x="157111" y="411969"/>
                  </a:cubicBezTo>
                  <a:lnTo>
                    <a:pt x="157111" y="411969"/>
                  </a:lnTo>
                  <a:cubicBezTo>
                    <a:pt x="115442" y="411969"/>
                    <a:pt x="75481" y="395416"/>
                    <a:pt x="46017" y="365952"/>
                  </a:cubicBezTo>
                  <a:cubicBezTo>
                    <a:pt x="16553" y="336488"/>
                    <a:pt x="0" y="296526"/>
                    <a:pt x="0" y="254858"/>
                  </a:cubicBezTo>
                  <a:lnTo>
                    <a:pt x="0" y="157111"/>
                  </a:lnTo>
                  <a:cubicBezTo>
                    <a:pt x="0" y="115442"/>
                    <a:pt x="16553" y="75481"/>
                    <a:pt x="46017" y="46017"/>
                  </a:cubicBezTo>
                  <a:cubicBezTo>
                    <a:pt x="75481" y="16553"/>
                    <a:pt x="115442" y="0"/>
                    <a:pt x="157111" y="0"/>
                  </a:cubicBezTo>
                  <a:close/>
                </a:path>
              </a:pathLst>
            </a:custGeom>
            <a:solidFill>
              <a:srgbClr val="4F54D3"/>
            </a:solidFill>
            <a:ln w="9525" cap="rnd">
              <a:solidFill>
                <a:srgbClr val="E9E9E9"/>
              </a:solidFill>
              <a:prstDash val="solid"/>
              <a:round/>
            </a:ln>
          </p:spPr>
        </p:sp>
        <p:sp>
          <p:nvSpPr>
            <p:cNvPr name="TextBox 55" id="55"/>
            <p:cNvSpPr txBox="true"/>
            <p:nvPr/>
          </p:nvSpPr>
          <p:spPr>
            <a:xfrm>
              <a:off x="0" y="-76200"/>
              <a:ext cx="314221" cy="488169"/>
            </a:xfrm>
            <a:prstGeom prst="rect">
              <a:avLst/>
            </a:prstGeom>
          </p:spPr>
          <p:txBody>
            <a:bodyPr anchor="ctr" rtlCol="false" tIns="50800" lIns="50800" bIns="50800" rIns="50800"/>
            <a:lstStyle/>
            <a:p>
              <a:pPr algn="ctr">
                <a:lnSpc>
                  <a:spcPts val="2659"/>
                </a:lnSpc>
              </a:pPr>
            </a:p>
          </p:txBody>
        </p:sp>
      </p:grpSp>
      <p:sp>
        <p:nvSpPr>
          <p:cNvPr name="TextBox 56" id="56"/>
          <p:cNvSpPr txBox="true"/>
          <p:nvPr/>
        </p:nvSpPr>
        <p:spPr>
          <a:xfrm rot="0">
            <a:off x="13198749" y="7143923"/>
            <a:ext cx="342698" cy="335238"/>
          </a:xfrm>
          <a:prstGeom prst="rect">
            <a:avLst/>
          </a:prstGeom>
        </p:spPr>
        <p:txBody>
          <a:bodyPr anchor="t" rtlCol="false" tIns="0" lIns="0" bIns="0" rIns="0">
            <a:spAutoFit/>
          </a:bodyPr>
          <a:lstStyle/>
          <a:p>
            <a:pPr algn="r">
              <a:lnSpc>
                <a:spcPts val="2137"/>
              </a:lnSpc>
            </a:pPr>
            <a:r>
              <a:rPr lang="en-US" b="true" sz="2137">
                <a:solidFill>
                  <a:srgbClr val="E9E9E9"/>
                </a:solidFill>
                <a:latin typeface="Arial Bold"/>
                <a:ea typeface="Arial Bold"/>
                <a:cs typeface="Arial Bold"/>
                <a:sym typeface="Arial Bold"/>
              </a:rPr>
              <a:t>06</a:t>
            </a:r>
          </a:p>
        </p:txBody>
      </p:sp>
      <p:grpSp>
        <p:nvGrpSpPr>
          <p:cNvPr name="Group 57" id="57"/>
          <p:cNvGrpSpPr/>
          <p:nvPr/>
        </p:nvGrpSpPr>
        <p:grpSpPr>
          <a:xfrm rot="0">
            <a:off x="15472186" y="6955387"/>
            <a:ext cx="499968" cy="655497"/>
            <a:chOff x="0" y="0"/>
            <a:chExt cx="314221" cy="411969"/>
          </a:xfrm>
        </p:grpSpPr>
        <p:sp>
          <p:nvSpPr>
            <p:cNvPr name="Freeform 58" id="58"/>
            <p:cNvSpPr/>
            <p:nvPr/>
          </p:nvSpPr>
          <p:spPr>
            <a:xfrm flipH="false" flipV="false" rot="0">
              <a:off x="0" y="0"/>
              <a:ext cx="314221" cy="411969"/>
            </a:xfrm>
            <a:custGeom>
              <a:avLst/>
              <a:gdLst/>
              <a:ahLst/>
              <a:cxnLst/>
              <a:rect r="r" b="b" t="t" l="l"/>
              <a:pathLst>
                <a:path h="411969" w="314221">
                  <a:moveTo>
                    <a:pt x="157111" y="0"/>
                  </a:moveTo>
                  <a:lnTo>
                    <a:pt x="157111" y="0"/>
                  </a:lnTo>
                  <a:cubicBezTo>
                    <a:pt x="198779" y="0"/>
                    <a:pt x="238741" y="16553"/>
                    <a:pt x="268205" y="46017"/>
                  </a:cubicBezTo>
                  <a:cubicBezTo>
                    <a:pt x="297669" y="75481"/>
                    <a:pt x="314221" y="115442"/>
                    <a:pt x="314221" y="157111"/>
                  </a:cubicBezTo>
                  <a:lnTo>
                    <a:pt x="314221" y="254858"/>
                  </a:lnTo>
                  <a:cubicBezTo>
                    <a:pt x="314221" y="296526"/>
                    <a:pt x="297669" y="336488"/>
                    <a:pt x="268205" y="365952"/>
                  </a:cubicBezTo>
                  <a:cubicBezTo>
                    <a:pt x="238741" y="395416"/>
                    <a:pt x="198779" y="411969"/>
                    <a:pt x="157111" y="411969"/>
                  </a:cubicBezTo>
                  <a:lnTo>
                    <a:pt x="157111" y="411969"/>
                  </a:lnTo>
                  <a:cubicBezTo>
                    <a:pt x="115442" y="411969"/>
                    <a:pt x="75481" y="395416"/>
                    <a:pt x="46017" y="365952"/>
                  </a:cubicBezTo>
                  <a:cubicBezTo>
                    <a:pt x="16553" y="336488"/>
                    <a:pt x="0" y="296526"/>
                    <a:pt x="0" y="254858"/>
                  </a:cubicBezTo>
                  <a:lnTo>
                    <a:pt x="0" y="157111"/>
                  </a:lnTo>
                  <a:cubicBezTo>
                    <a:pt x="0" y="115442"/>
                    <a:pt x="16553" y="75481"/>
                    <a:pt x="46017" y="46017"/>
                  </a:cubicBezTo>
                  <a:cubicBezTo>
                    <a:pt x="75481" y="16553"/>
                    <a:pt x="115442" y="0"/>
                    <a:pt x="157111" y="0"/>
                  </a:cubicBezTo>
                  <a:close/>
                </a:path>
              </a:pathLst>
            </a:custGeom>
            <a:solidFill>
              <a:srgbClr val="4F54D3"/>
            </a:solidFill>
            <a:ln w="9525" cap="rnd">
              <a:solidFill>
                <a:srgbClr val="E9E9E9"/>
              </a:solidFill>
              <a:prstDash val="solid"/>
              <a:round/>
            </a:ln>
          </p:spPr>
        </p:sp>
        <p:sp>
          <p:nvSpPr>
            <p:cNvPr name="TextBox 59" id="59"/>
            <p:cNvSpPr txBox="true"/>
            <p:nvPr/>
          </p:nvSpPr>
          <p:spPr>
            <a:xfrm>
              <a:off x="0" y="-76200"/>
              <a:ext cx="314221" cy="488169"/>
            </a:xfrm>
            <a:prstGeom prst="rect">
              <a:avLst/>
            </a:prstGeom>
          </p:spPr>
          <p:txBody>
            <a:bodyPr anchor="ctr" rtlCol="false" tIns="50800" lIns="50800" bIns="50800" rIns="50800"/>
            <a:lstStyle/>
            <a:p>
              <a:pPr algn="ctr">
                <a:lnSpc>
                  <a:spcPts val="2659"/>
                </a:lnSpc>
              </a:pPr>
            </a:p>
          </p:txBody>
        </p:sp>
      </p:grpSp>
      <p:sp>
        <p:nvSpPr>
          <p:cNvPr name="TextBox 60" id="60"/>
          <p:cNvSpPr txBox="true"/>
          <p:nvPr/>
        </p:nvSpPr>
        <p:spPr>
          <a:xfrm rot="0">
            <a:off x="15530404" y="7143923"/>
            <a:ext cx="342698" cy="335238"/>
          </a:xfrm>
          <a:prstGeom prst="rect">
            <a:avLst/>
          </a:prstGeom>
        </p:spPr>
        <p:txBody>
          <a:bodyPr anchor="t" rtlCol="false" tIns="0" lIns="0" bIns="0" rIns="0">
            <a:spAutoFit/>
          </a:bodyPr>
          <a:lstStyle/>
          <a:p>
            <a:pPr algn="r">
              <a:lnSpc>
                <a:spcPts val="2137"/>
              </a:lnSpc>
            </a:pPr>
            <a:r>
              <a:rPr lang="en-US" b="true" sz="2137">
                <a:solidFill>
                  <a:srgbClr val="E9E9E9"/>
                </a:solidFill>
                <a:latin typeface="Arial Bold"/>
                <a:ea typeface="Arial Bold"/>
                <a:cs typeface="Arial Bold"/>
                <a:sym typeface="Arial Bold"/>
              </a:rPr>
              <a:t>07</a:t>
            </a:r>
          </a:p>
        </p:txBody>
      </p:sp>
      <p:sp>
        <p:nvSpPr>
          <p:cNvPr name="TextBox 61" id="61"/>
          <p:cNvSpPr txBox="true"/>
          <p:nvPr/>
        </p:nvSpPr>
        <p:spPr>
          <a:xfrm rot="5400000">
            <a:off x="-1797622" y="2904472"/>
            <a:ext cx="5731126" cy="948464"/>
          </a:xfrm>
          <a:prstGeom prst="rect">
            <a:avLst/>
          </a:prstGeom>
        </p:spPr>
        <p:txBody>
          <a:bodyPr anchor="t" rtlCol="false" tIns="0" lIns="0" bIns="0" rIns="0">
            <a:spAutoFit/>
          </a:bodyPr>
          <a:lstStyle/>
          <a:p>
            <a:pPr algn="l">
              <a:lnSpc>
                <a:spcPts val="7102"/>
              </a:lnSpc>
            </a:pPr>
            <a:r>
              <a:rPr lang="en-US" sz="7102" spc="-362" b="true">
                <a:solidFill>
                  <a:srgbClr val="E9E9E9"/>
                </a:solidFill>
                <a:latin typeface="Open Sauce Bold"/>
                <a:ea typeface="Open Sauce Bold"/>
                <a:cs typeface="Open Sauce Bold"/>
                <a:sym typeface="Open Sauce Bold"/>
              </a:rPr>
              <a:t>DIAGRAM</a:t>
            </a:r>
          </a:p>
        </p:txBody>
      </p:sp>
    </p:spTree>
  </p:cSld>
  <p:clrMapOvr>
    <a:masterClrMapping/>
  </p:clrMapOvr>
  <p:transition spd="slow">
    <p:push dir="u"/>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sp>
        <p:nvSpPr>
          <p:cNvPr name="Freeform 2" id="2"/>
          <p:cNvSpPr/>
          <p:nvPr/>
        </p:nvSpPr>
        <p:spPr>
          <a:xfrm flipH="false" flipV="false" rot="0">
            <a:off x="14438475" y="3984731"/>
            <a:ext cx="1177365" cy="1136692"/>
          </a:xfrm>
          <a:custGeom>
            <a:avLst/>
            <a:gdLst/>
            <a:ahLst/>
            <a:cxnLst/>
            <a:rect r="r" b="b" t="t" l="l"/>
            <a:pathLst>
              <a:path h="1136692" w="1177365">
                <a:moveTo>
                  <a:pt x="0" y="0"/>
                </a:moveTo>
                <a:lnTo>
                  <a:pt x="1177364" y="0"/>
                </a:lnTo>
                <a:lnTo>
                  <a:pt x="1177364" y="1136692"/>
                </a:lnTo>
                <a:lnTo>
                  <a:pt x="0" y="11366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7526743" y="8945052"/>
            <a:ext cx="283960" cy="244722"/>
          </a:xfrm>
          <a:custGeom>
            <a:avLst/>
            <a:gdLst/>
            <a:ahLst/>
            <a:cxnLst/>
            <a:rect r="r" b="b" t="t" l="l"/>
            <a:pathLst>
              <a:path h="244722" w="283960">
                <a:moveTo>
                  <a:pt x="0" y="0"/>
                </a:moveTo>
                <a:lnTo>
                  <a:pt x="283960" y="0"/>
                </a:lnTo>
                <a:lnTo>
                  <a:pt x="283960" y="244722"/>
                </a:lnTo>
                <a:lnTo>
                  <a:pt x="0" y="24472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grpSp>
        <p:nvGrpSpPr>
          <p:cNvPr name="Group 4" id="4"/>
          <p:cNvGrpSpPr/>
          <p:nvPr/>
        </p:nvGrpSpPr>
        <p:grpSpPr>
          <a:xfrm rot="0">
            <a:off x="0" y="2691226"/>
            <a:ext cx="12559808" cy="7565393"/>
            <a:chOff x="0" y="0"/>
            <a:chExt cx="13879651" cy="8360400"/>
          </a:xfrm>
        </p:grpSpPr>
        <p:sp>
          <p:nvSpPr>
            <p:cNvPr name="Freeform 5" id="5"/>
            <p:cNvSpPr/>
            <p:nvPr/>
          </p:nvSpPr>
          <p:spPr>
            <a:xfrm flipH="false" flipV="false" rot="0">
              <a:off x="0" y="0"/>
              <a:ext cx="13879652" cy="8360400"/>
            </a:xfrm>
            <a:custGeom>
              <a:avLst/>
              <a:gdLst/>
              <a:ahLst/>
              <a:cxnLst/>
              <a:rect r="r" b="b" t="t" l="l"/>
              <a:pathLst>
                <a:path h="8360400" w="13879652">
                  <a:moveTo>
                    <a:pt x="0" y="1589010"/>
                  </a:moveTo>
                  <a:lnTo>
                    <a:pt x="2081081" y="174067"/>
                  </a:lnTo>
                  <a:lnTo>
                    <a:pt x="11798571" y="0"/>
                  </a:lnTo>
                  <a:lnTo>
                    <a:pt x="13879652" y="4012165"/>
                  </a:lnTo>
                  <a:lnTo>
                    <a:pt x="12807317" y="6900647"/>
                  </a:lnTo>
                  <a:lnTo>
                    <a:pt x="13729351" y="8360400"/>
                  </a:lnTo>
                  <a:lnTo>
                    <a:pt x="0" y="8360400"/>
                  </a:lnTo>
                  <a:close/>
                </a:path>
              </a:pathLst>
            </a:custGeom>
            <a:blipFill>
              <a:blip r:embed="rId6"/>
              <a:stretch>
                <a:fillRect l="-2207" t="0" r="-4876" b="0"/>
              </a:stretch>
            </a:blipFill>
          </p:spPr>
        </p:sp>
      </p:grpSp>
      <p:sp>
        <p:nvSpPr>
          <p:cNvPr name="TextBox 6" id="6"/>
          <p:cNvSpPr txBox="true"/>
          <p:nvPr/>
        </p:nvSpPr>
        <p:spPr>
          <a:xfrm rot="0">
            <a:off x="2328680" y="567336"/>
            <a:ext cx="12545405" cy="1598413"/>
          </a:xfrm>
          <a:prstGeom prst="rect">
            <a:avLst/>
          </a:prstGeom>
        </p:spPr>
        <p:txBody>
          <a:bodyPr anchor="t" rtlCol="false" tIns="0" lIns="0" bIns="0" rIns="0">
            <a:spAutoFit/>
          </a:bodyPr>
          <a:lstStyle/>
          <a:p>
            <a:pPr algn="l">
              <a:lnSpc>
                <a:spcPts val="12009"/>
              </a:lnSpc>
            </a:pPr>
            <a:r>
              <a:rPr lang="en-US" sz="12009" spc="-612" b="true">
                <a:solidFill>
                  <a:srgbClr val="4F54D3"/>
                </a:solidFill>
                <a:latin typeface="Open Sauce Bold"/>
                <a:ea typeface="Open Sauce Bold"/>
                <a:cs typeface="Open Sauce Bold"/>
                <a:sym typeface="Open Sauce Bold"/>
              </a:rPr>
              <a:t>Upload Document</a:t>
            </a:r>
          </a:p>
        </p:txBody>
      </p:sp>
      <p:grpSp>
        <p:nvGrpSpPr>
          <p:cNvPr name="Group 7" id="7"/>
          <p:cNvGrpSpPr/>
          <p:nvPr/>
        </p:nvGrpSpPr>
        <p:grpSpPr>
          <a:xfrm rot="4388562">
            <a:off x="16299965" y="810120"/>
            <a:ext cx="1798448" cy="1798448"/>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9" id="9"/>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3411949">
            <a:off x="-1340594" y="-1107576"/>
            <a:ext cx="2681188" cy="2681188"/>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12" id="12"/>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sp>
        <p:nvSpPr>
          <p:cNvPr name="TextBox 13" id="13"/>
          <p:cNvSpPr txBox="true"/>
          <p:nvPr/>
        </p:nvSpPr>
        <p:spPr>
          <a:xfrm rot="0">
            <a:off x="13145840" y="6389380"/>
            <a:ext cx="4380903" cy="736691"/>
          </a:xfrm>
          <a:prstGeom prst="rect">
            <a:avLst/>
          </a:prstGeom>
        </p:spPr>
        <p:txBody>
          <a:bodyPr anchor="t" rtlCol="false" tIns="0" lIns="0" bIns="0" rIns="0">
            <a:spAutoFit/>
          </a:bodyPr>
          <a:lstStyle/>
          <a:p>
            <a:pPr algn="ctr">
              <a:lnSpc>
                <a:spcPts val="2732"/>
              </a:lnSpc>
            </a:pPr>
            <a:r>
              <a:rPr lang="en-US" sz="2277">
                <a:solidFill>
                  <a:srgbClr val="4F54D3"/>
                </a:solidFill>
                <a:latin typeface="Arial"/>
                <a:ea typeface="Arial"/>
                <a:cs typeface="Arial"/>
                <a:sym typeface="Arial"/>
              </a:rPr>
              <a:t>Navigate to the bottom and select “ANY Community"</a:t>
            </a:r>
          </a:p>
        </p:txBody>
      </p:sp>
      <p:sp>
        <p:nvSpPr>
          <p:cNvPr name="TextBox 14" id="14"/>
          <p:cNvSpPr txBox="true"/>
          <p:nvPr/>
        </p:nvSpPr>
        <p:spPr>
          <a:xfrm rot="0">
            <a:off x="12836706" y="5461693"/>
            <a:ext cx="4380903" cy="843893"/>
          </a:xfrm>
          <a:prstGeom prst="rect">
            <a:avLst/>
          </a:prstGeom>
        </p:spPr>
        <p:txBody>
          <a:bodyPr anchor="t" rtlCol="false" tIns="0" lIns="0" bIns="0" rIns="0">
            <a:spAutoFit/>
          </a:bodyPr>
          <a:lstStyle/>
          <a:p>
            <a:pPr algn="ctr">
              <a:lnSpc>
                <a:spcPts val="3081"/>
              </a:lnSpc>
            </a:pPr>
            <a:r>
              <a:rPr lang="en-US" b="true" sz="3081">
                <a:solidFill>
                  <a:srgbClr val="4F54D3"/>
                </a:solidFill>
                <a:latin typeface="Arial Bold"/>
                <a:ea typeface="Arial Bold"/>
                <a:cs typeface="Arial Bold"/>
                <a:sym typeface="Arial Bold"/>
              </a:rPr>
              <a:t>CLICK ON ‘'HOME'' MENU OPTION</a:t>
            </a:r>
          </a:p>
        </p:txBody>
      </p:sp>
      <p:sp>
        <p:nvSpPr>
          <p:cNvPr name="TextBox 15" id="15"/>
          <p:cNvSpPr txBox="true"/>
          <p:nvPr/>
        </p:nvSpPr>
        <p:spPr>
          <a:xfrm rot="0">
            <a:off x="17049446" y="9493350"/>
            <a:ext cx="1238554" cy="466805"/>
          </a:xfrm>
          <a:prstGeom prst="rect">
            <a:avLst/>
          </a:prstGeom>
        </p:spPr>
        <p:txBody>
          <a:bodyPr anchor="t" rtlCol="false" tIns="0" lIns="0" bIns="0" rIns="0">
            <a:spAutoFit/>
          </a:bodyPr>
          <a:lstStyle/>
          <a:p>
            <a:pPr algn="ctr">
              <a:lnSpc>
                <a:spcPts val="709"/>
              </a:lnSpc>
            </a:pPr>
            <a:r>
              <a:rPr lang="en-US" sz="590">
                <a:solidFill>
                  <a:srgbClr val="4F54D3"/>
                </a:solidFill>
                <a:latin typeface="Arial"/>
                <a:ea typeface="Arial"/>
                <a:cs typeface="Arial"/>
                <a:sym typeface="Arial"/>
              </a:rPr>
              <a:t>Drill down till you reach to a collection to which you want to upload an item AND Drill down to a community.</a:t>
            </a:r>
          </a:p>
          <a:p>
            <a:pPr algn="ctr">
              <a:lnSpc>
                <a:spcPts val="709"/>
              </a:lnSpc>
            </a:pPr>
          </a:p>
        </p:txBody>
      </p:sp>
      <p:sp>
        <p:nvSpPr>
          <p:cNvPr name="TextBox 16" id="16"/>
          <p:cNvSpPr txBox="true"/>
          <p:nvPr/>
        </p:nvSpPr>
        <p:spPr>
          <a:xfrm rot="0">
            <a:off x="17188426" y="9251099"/>
            <a:ext cx="960594" cy="194564"/>
          </a:xfrm>
          <a:prstGeom prst="rect">
            <a:avLst/>
          </a:prstGeom>
        </p:spPr>
        <p:txBody>
          <a:bodyPr anchor="t" rtlCol="false" tIns="0" lIns="0" bIns="0" rIns="0">
            <a:spAutoFit/>
          </a:bodyPr>
          <a:lstStyle/>
          <a:p>
            <a:pPr algn="ctr">
              <a:lnSpc>
                <a:spcPts val="675"/>
              </a:lnSpc>
            </a:pPr>
            <a:r>
              <a:rPr lang="en-US" b="true" sz="675">
                <a:solidFill>
                  <a:srgbClr val="4F54D3"/>
                </a:solidFill>
                <a:latin typeface="Arial Bold"/>
                <a:ea typeface="Arial Bold"/>
                <a:cs typeface="Arial Bold"/>
                <a:sym typeface="Arial Bold"/>
              </a:rPr>
              <a:t>SELECT THE COMMUNITY</a:t>
            </a:r>
          </a:p>
        </p:txBody>
      </p:sp>
    </p:spTree>
  </p:cSld>
  <p:clrMapOvr>
    <a:masterClrMapping/>
  </p:clrMapOvr>
  <p:transition spd="slow">
    <p:push dir="u"/>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9E9E9"/>
        </a:solidFill>
      </p:bgPr>
    </p:bg>
    <p:spTree>
      <p:nvGrpSpPr>
        <p:cNvPr id="1" name=""/>
        <p:cNvGrpSpPr/>
        <p:nvPr/>
      </p:nvGrpSpPr>
      <p:grpSpPr>
        <a:xfrm>
          <a:off x="0" y="0"/>
          <a:ext cx="0" cy="0"/>
          <a:chOff x="0" y="0"/>
          <a:chExt cx="0" cy="0"/>
        </a:xfrm>
      </p:grpSpPr>
      <p:sp>
        <p:nvSpPr>
          <p:cNvPr name="Freeform 2" id="2"/>
          <p:cNvSpPr/>
          <p:nvPr/>
        </p:nvSpPr>
        <p:spPr>
          <a:xfrm flipH="false" flipV="false" rot="0">
            <a:off x="12067628" y="3003233"/>
            <a:ext cx="1177365" cy="1136692"/>
          </a:xfrm>
          <a:custGeom>
            <a:avLst/>
            <a:gdLst/>
            <a:ahLst/>
            <a:cxnLst/>
            <a:rect r="r" b="b" t="t" l="l"/>
            <a:pathLst>
              <a:path h="1136692" w="1177365">
                <a:moveTo>
                  <a:pt x="0" y="0"/>
                </a:moveTo>
                <a:lnTo>
                  <a:pt x="1177365" y="0"/>
                </a:lnTo>
                <a:lnTo>
                  <a:pt x="1177365" y="1136692"/>
                </a:lnTo>
                <a:lnTo>
                  <a:pt x="0" y="11366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2691226"/>
            <a:ext cx="12067628" cy="7268928"/>
            <a:chOff x="0" y="0"/>
            <a:chExt cx="13879651" cy="8360400"/>
          </a:xfrm>
        </p:grpSpPr>
        <p:sp>
          <p:nvSpPr>
            <p:cNvPr name="Freeform 4" id="4"/>
            <p:cNvSpPr/>
            <p:nvPr/>
          </p:nvSpPr>
          <p:spPr>
            <a:xfrm flipH="false" flipV="false" rot="0">
              <a:off x="0" y="0"/>
              <a:ext cx="13879652" cy="8360400"/>
            </a:xfrm>
            <a:custGeom>
              <a:avLst/>
              <a:gdLst/>
              <a:ahLst/>
              <a:cxnLst/>
              <a:rect r="r" b="b" t="t" l="l"/>
              <a:pathLst>
                <a:path h="8360400" w="13879652">
                  <a:moveTo>
                    <a:pt x="0" y="1589010"/>
                  </a:moveTo>
                  <a:lnTo>
                    <a:pt x="2081081" y="174067"/>
                  </a:lnTo>
                  <a:lnTo>
                    <a:pt x="11798571" y="0"/>
                  </a:lnTo>
                  <a:lnTo>
                    <a:pt x="13879652" y="4012165"/>
                  </a:lnTo>
                  <a:lnTo>
                    <a:pt x="12807317" y="6900647"/>
                  </a:lnTo>
                  <a:lnTo>
                    <a:pt x="13729351" y="8360400"/>
                  </a:lnTo>
                  <a:lnTo>
                    <a:pt x="0" y="8360400"/>
                  </a:lnTo>
                  <a:close/>
                </a:path>
              </a:pathLst>
            </a:custGeom>
            <a:blipFill>
              <a:blip r:embed="rId4"/>
              <a:stretch>
                <a:fillRect l="-3516" t="0" r="-3516" b="0"/>
              </a:stretch>
            </a:blipFill>
          </p:spPr>
        </p:sp>
      </p:grpSp>
      <p:grpSp>
        <p:nvGrpSpPr>
          <p:cNvPr name="Group 5" id="5"/>
          <p:cNvGrpSpPr/>
          <p:nvPr/>
        </p:nvGrpSpPr>
        <p:grpSpPr>
          <a:xfrm rot="4388562">
            <a:off x="16299965" y="810120"/>
            <a:ext cx="1798448" cy="1798448"/>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7" id="7"/>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3411949">
            <a:off x="-1340594" y="-1107576"/>
            <a:ext cx="2681188" cy="2681188"/>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E6C5">
                    <a:alpha val="100000"/>
                  </a:srgbClr>
                </a:gs>
                <a:gs pos="100000">
                  <a:srgbClr val="4F54D3">
                    <a:alpha val="100000"/>
                  </a:srgbClr>
                </a:gs>
              </a:gsLst>
              <a:lin ang="5400000"/>
            </a:gradFill>
          </p:spPr>
        </p:sp>
        <p:sp>
          <p:nvSpPr>
            <p:cNvPr name="TextBox 10" id="10"/>
            <p:cNvSpPr txBox="true"/>
            <p:nvPr/>
          </p:nvSpPr>
          <p:spPr>
            <a:xfrm>
              <a:off x="76200" y="0"/>
              <a:ext cx="660400" cy="736600"/>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328680" y="567336"/>
            <a:ext cx="12545405" cy="1598413"/>
          </a:xfrm>
          <a:prstGeom prst="rect">
            <a:avLst/>
          </a:prstGeom>
        </p:spPr>
        <p:txBody>
          <a:bodyPr anchor="t" rtlCol="false" tIns="0" lIns="0" bIns="0" rIns="0">
            <a:spAutoFit/>
          </a:bodyPr>
          <a:lstStyle/>
          <a:p>
            <a:pPr algn="l">
              <a:lnSpc>
                <a:spcPts val="12009"/>
              </a:lnSpc>
            </a:pPr>
            <a:r>
              <a:rPr lang="en-US" sz="12009" spc="-612" b="true">
                <a:solidFill>
                  <a:srgbClr val="4F54D3"/>
                </a:solidFill>
                <a:latin typeface="Open Sauce Bold"/>
                <a:ea typeface="Open Sauce Bold"/>
                <a:cs typeface="Open Sauce Bold"/>
                <a:sym typeface="Open Sauce Bold"/>
              </a:rPr>
              <a:t>Upload Document</a:t>
            </a:r>
          </a:p>
        </p:txBody>
      </p:sp>
      <p:sp>
        <p:nvSpPr>
          <p:cNvPr name="TextBox 12" id="12"/>
          <p:cNvSpPr txBox="true"/>
          <p:nvPr/>
        </p:nvSpPr>
        <p:spPr>
          <a:xfrm rot="0">
            <a:off x="12161116" y="4504762"/>
            <a:ext cx="5436204" cy="4391025"/>
          </a:xfrm>
          <a:prstGeom prst="rect">
            <a:avLst/>
          </a:prstGeom>
        </p:spPr>
        <p:txBody>
          <a:bodyPr anchor="t" rtlCol="false" tIns="0" lIns="0" bIns="0" rIns="0">
            <a:spAutoFit/>
          </a:bodyPr>
          <a:lstStyle/>
          <a:p>
            <a:pPr algn="l">
              <a:lnSpc>
                <a:spcPts val="2879"/>
              </a:lnSpc>
            </a:pPr>
            <a:r>
              <a:rPr lang="en-US" sz="2399">
                <a:solidFill>
                  <a:srgbClr val="4F54D3"/>
                </a:solidFill>
                <a:latin typeface="Arial"/>
                <a:ea typeface="Arial"/>
                <a:cs typeface="Arial"/>
                <a:sym typeface="Arial"/>
              </a:rPr>
              <a:t>Select the sub-community for which you have access permission (for example. Academics, then Computer and so on).</a:t>
            </a:r>
          </a:p>
          <a:p>
            <a:pPr algn="l">
              <a:lnSpc>
                <a:spcPts val="2879"/>
              </a:lnSpc>
            </a:pPr>
          </a:p>
          <a:p>
            <a:pPr algn="l">
              <a:lnSpc>
                <a:spcPts val="2879"/>
              </a:lnSpc>
            </a:pPr>
            <a:r>
              <a:rPr lang="en-US" sz="2399">
                <a:solidFill>
                  <a:srgbClr val="4F54D3"/>
                </a:solidFill>
                <a:latin typeface="Arial"/>
                <a:ea typeface="Arial"/>
                <a:cs typeface="Arial"/>
                <a:sym typeface="Arial"/>
              </a:rPr>
              <a:t>Drill down till you reach to a collection to which you want to upload an item. </a:t>
            </a:r>
          </a:p>
          <a:p>
            <a:pPr algn="l">
              <a:lnSpc>
                <a:spcPts val="2879"/>
              </a:lnSpc>
            </a:pPr>
          </a:p>
          <a:p>
            <a:pPr algn="l">
              <a:lnSpc>
                <a:spcPts val="2879"/>
              </a:lnSpc>
            </a:pPr>
            <a:r>
              <a:rPr lang="en-US" sz="2399">
                <a:solidFill>
                  <a:srgbClr val="4F54D3"/>
                </a:solidFill>
                <a:latin typeface="Arial"/>
                <a:ea typeface="Arial"/>
                <a:cs typeface="Arial"/>
                <a:sym typeface="Arial"/>
              </a:rPr>
              <a:t>Drill down to a community. </a:t>
            </a:r>
          </a:p>
          <a:p>
            <a:pPr algn="l">
              <a:lnSpc>
                <a:spcPts val="2879"/>
              </a:lnSpc>
            </a:pPr>
            <a:r>
              <a:rPr lang="en-US" sz="2399">
                <a:solidFill>
                  <a:srgbClr val="4F54D3"/>
                </a:solidFill>
                <a:latin typeface="Arial"/>
                <a:ea typeface="Arial"/>
                <a:cs typeface="Arial"/>
                <a:sym typeface="Arial"/>
              </a:rPr>
              <a:t> </a:t>
            </a:r>
          </a:p>
          <a:p>
            <a:pPr algn="l">
              <a:lnSpc>
                <a:spcPts val="2879"/>
              </a:lnSpc>
            </a:pPr>
            <a:r>
              <a:rPr lang="en-US" sz="2399">
                <a:solidFill>
                  <a:srgbClr val="4F54D3"/>
                </a:solidFill>
                <a:latin typeface="Arial"/>
                <a:ea typeface="Arial"/>
                <a:cs typeface="Arial"/>
                <a:sym typeface="Arial"/>
              </a:rPr>
              <a:t>‘‘Submit to This Collection’ option appears as shown below: </a:t>
            </a:r>
          </a:p>
          <a:p>
            <a:pPr algn="l">
              <a:lnSpc>
                <a:spcPts val="2879"/>
              </a:lnSpc>
            </a:pPr>
          </a:p>
        </p:txBody>
      </p:sp>
      <p:sp>
        <p:nvSpPr>
          <p:cNvPr name="TextBox 13" id="13"/>
          <p:cNvSpPr txBox="true"/>
          <p:nvPr/>
        </p:nvSpPr>
        <p:spPr>
          <a:xfrm rot="0">
            <a:off x="13216418" y="3726472"/>
            <a:ext cx="4380903" cy="461079"/>
          </a:xfrm>
          <a:prstGeom prst="rect">
            <a:avLst/>
          </a:prstGeom>
        </p:spPr>
        <p:txBody>
          <a:bodyPr anchor="t" rtlCol="false" tIns="0" lIns="0" bIns="0" rIns="0">
            <a:spAutoFit/>
          </a:bodyPr>
          <a:lstStyle/>
          <a:p>
            <a:pPr algn="ctr">
              <a:lnSpc>
                <a:spcPts val="3081"/>
              </a:lnSpc>
            </a:pPr>
            <a:r>
              <a:rPr lang="en-US" b="true" sz="3081">
                <a:solidFill>
                  <a:srgbClr val="4F54D3"/>
                </a:solidFill>
                <a:latin typeface="Arial Bold"/>
                <a:ea typeface="Arial Bold"/>
                <a:cs typeface="Arial Bold"/>
                <a:sym typeface="Arial Bold"/>
              </a:rPr>
              <a:t>SELECT COMMUNITY</a:t>
            </a:r>
          </a:p>
        </p:txBody>
      </p:sp>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DAGS9IEEDzk</dc:identifier>
  <dcterms:modified xsi:type="dcterms:W3CDTF">2011-08-01T06:04:30Z</dcterms:modified>
  <cp:revision>1</cp:revision>
  <dc:title>Blue Bold Modern Employee Training Presentation</dc:title>
</cp:coreProperties>
</file>